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0279975" cy="42808525"/>
  <p:notesSz cx="9926638" cy="14355763"/>
  <p:defaultTextStyle>
    <a:defPPr>
      <a:defRPr lang="de-DE"/>
    </a:defPPr>
    <a:lvl1pPr algn="l" defTabSz="417512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+mn-cs"/>
      </a:defRPr>
    </a:lvl1pPr>
    <a:lvl2pPr marL="2087563" indent="-1630363" algn="l" defTabSz="417512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+mn-cs"/>
      </a:defRPr>
    </a:lvl2pPr>
    <a:lvl3pPr marL="4175125" indent="-3260725" algn="l" defTabSz="417512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+mn-cs"/>
      </a:defRPr>
    </a:lvl3pPr>
    <a:lvl4pPr marL="6264275" indent="-4892675" algn="l" defTabSz="417512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+mn-cs"/>
      </a:defRPr>
    </a:lvl4pPr>
    <a:lvl5pPr marL="8351838" indent="-6523038" algn="l" defTabSz="417512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3">
          <p15:clr>
            <a:srgbClr val="A4A3A4"/>
          </p15:clr>
        </p15:guide>
        <p15:guide id="2" pos="95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2" d="100"/>
          <a:sy n="12" d="100"/>
        </p:scale>
        <p:origin x="2670" y="126"/>
      </p:cViewPr>
      <p:guideLst>
        <p:guide orient="horz" pos="13483"/>
        <p:guide pos="95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70998" y="13298392"/>
            <a:ext cx="25737979" cy="917608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41996" y="24258164"/>
            <a:ext cx="21195983" cy="109399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8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A1579-EEA2-4377-B586-8B50838E5CFF}" type="datetimeFigureOut">
              <a:rPr lang="de-DE"/>
              <a:pPr>
                <a:defRPr/>
              </a:pPr>
              <a:t>10.04.2017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4ECA6-E95B-43FA-97CC-6006D84A48E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34359-65CE-4669-B801-D612A49CB6D2}" type="datetimeFigureOut">
              <a:rPr lang="de-DE"/>
              <a:pPr>
                <a:defRPr/>
              </a:pPr>
              <a:t>10.04.2017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505BC-D78E-406A-89FB-FDE11F2C63E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21952982" y="1714329"/>
            <a:ext cx="6812994" cy="36525978"/>
          </a:xfrm>
        </p:spPr>
        <p:txBody>
          <a:bodyPr vert="eaVert"/>
          <a:lstStyle/>
          <a:p>
            <a:r>
              <a:rPr lang="de-DE" smtClean="0"/>
              <a:t>Titel durch Klicken hinzufügen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513999" y="1714329"/>
            <a:ext cx="19934317" cy="36525978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85AB7-A8E5-414E-AA46-28DC3388B136}" type="datetimeFigureOut">
              <a:rPr lang="de-DE"/>
              <a:pPr>
                <a:defRPr/>
              </a:pPr>
              <a:t>10.04.2017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E01FF-547B-45CB-9ADC-93FED2CAFEF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23135-2953-4CF2-A86E-C3FD04463880}" type="datetimeFigureOut">
              <a:rPr lang="de-DE"/>
              <a:pPr>
                <a:defRPr/>
              </a:pPr>
              <a:t>10.04.2017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42CCA-4BD3-4261-951D-BE0CF2D2E3D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1909" y="27508444"/>
            <a:ext cx="25737979" cy="8502249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391909" y="18144082"/>
            <a:ext cx="25737979" cy="9364362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8215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431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464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286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1F6B7-D8CF-46BE-9DE5-8D738945114C}" type="datetimeFigureOut">
              <a:rPr lang="de-DE"/>
              <a:pPr>
                <a:defRPr/>
              </a:pPr>
              <a:t>10.04.2017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72A4C-B9FA-46E4-AA14-4030D2EC6AC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513999" y="9988659"/>
            <a:ext cx="13373656" cy="28251648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5392320" y="9988659"/>
            <a:ext cx="13373656" cy="28251648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95541-4699-4E11-BAC8-A79D5A780A20}" type="datetimeFigureOut">
              <a:rPr lang="de-DE"/>
              <a:pPr>
                <a:defRPr/>
              </a:pPr>
              <a:t>10.04.2017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D52D1-EAB4-4F4A-870C-EE1F6F56889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13999" y="9582375"/>
            <a:ext cx="13378914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513999" y="13575852"/>
            <a:ext cx="13378914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15381808" y="9582375"/>
            <a:ext cx="13384170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15381808" y="13575852"/>
            <a:ext cx="13384170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4DD6B-C66B-49CD-A5C7-CDE2536B929C}" type="datetimeFigureOut">
              <a:rPr lang="de-DE"/>
              <a:pPr>
                <a:defRPr/>
              </a:pPr>
              <a:t>10.04.2017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2472B-C932-4E79-A5AA-DB5F570DC94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6EF79-ABEB-4F0E-B6FC-310AA8F4EAF4}" type="datetimeFigureOut">
              <a:rPr lang="de-DE"/>
              <a:pPr>
                <a:defRPr/>
              </a:pPr>
              <a:t>10.04.2017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3FABD-DF70-4EBB-8E3F-73073B37D8F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86311-F904-4848-ACFD-8232781F622E}" type="datetimeFigureOut">
              <a:rPr lang="de-DE"/>
              <a:pPr>
                <a:defRPr/>
              </a:pPr>
              <a:t>10.04.2017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D9DEE-1B96-4D40-AD31-C964B2B7623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4000" y="1704413"/>
            <a:ext cx="9961903" cy="7253667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838629" y="1704417"/>
            <a:ext cx="16927347" cy="36535890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514000" y="8958084"/>
            <a:ext cx="9961903" cy="29282223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90C86-0443-4AF0-B6EC-26CF0D21B8FC}" type="datetimeFigureOut">
              <a:rPr lang="de-DE"/>
              <a:pPr>
                <a:defRPr/>
              </a:pPr>
              <a:t>10.04.2017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EE2AD-DED7-4096-A5F7-BF527EADAD5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35087" y="29965968"/>
            <a:ext cx="18167985" cy="3537652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935087" y="3825021"/>
            <a:ext cx="18167985" cy="25685115"/>
          </a:xfrm>
        </p:spPr>
        <p:txBody>
          <a:bodyPr rtlCol="0">
            <a:normAutofit/>
          </a:bodyPr>
          <a:lstStyle>
            <a:lvl1pPr marL="0" indent="0">
              <a:buNone/>
              <a:defRPr sz="14600"/>
            </a:lvl1pPr>
            <a:lvl2pPr marL="2088215" indent="0">
              <a:buNone/>
              <a:defRPr sz="12800"/>
            </a:lvl2pPr>
            <a:lvl3pPr marL="4176431" indent="0">
              <a:buNone/>
              <a:defRPr sz="11000"/>
            </a:lvl3pPr>
            <a:lvl4pPr marL="6264646" indent="0">
              <a:buNone/>
              <a:defRPr sz="9100"/>
            </a:lvl4pPr>
            <a:lvl5pPr marL="8352861" indent="0">
              <a:buNone/>
              <a:defRPr sz="9100"/>
            </a:lvl5pPr>
            <a:lvl6pPr marL="10441076" indent="0">
              <a:buNone/>
              <a:defRPr sz="9100"/>
            </a:lvl6pPr>
            <a:lvl7pPr marL="12529292" indent="0">
              <a:buNone/>
              <a:defRPr sz="9100"/>
            </a:lvl7pPr>
            <a:lvl8pPr marL="14617507" indent="0">
              <a:buNone/>
              <a:defRPr sz="9100"/>
            </a:lvl8pPr>
            <a:lvl9pPr marL="16705722" indent="0">
              <a:buNone/>
              <a:defRPr sz="91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935087" y="33503620"/>
            <a:ext cx="18167985" cy="5024053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0F79E-9E60-4FD9-935E-404934A876D0}" type="datetimeFigureOut">
              <a:rPr lang="de-DE"/>
              <a:pPr>
                <a:defRPr/>
              </a:pPr>
              <a:t>10.04.2017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C4481-8F60-4A4B-A2A8-B1CA0D29B03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1514475" y="1714500"/>
            <a:ext cx="27251025" cy="713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7643" tIns="208822" rIns="417643" bIns="20882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1514475" y="9988550"/>
            <a:ext cx="27251025" cy="282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7643" tIns="208822" rIns="417643" bIns="2088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514475" y="39676388"/>
            <a:ext cx="7064375" cy="2279650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l" defTabSz="4176431" fontAlgn="auto">
              <a:spcBef>
                <a:spcPts val="0"/>
              </a:spcBef>
              <a:spcAft>
                <a:spcPts val="0"/>
              </a:spcAft>
              <a:defRPr sz="55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DDF8EFA-8B95-4B4D-92D2-67C04B776EAB}" type="datetimeFigureOut">
              <a:rPr lang="de-DE"/>
              <a:pPr>
                <a:defRPr/>
              </a:pPr>
              <a:t>10.04.2017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345738" y="39676388"/>
            <a:ext cx="9588500" cy="2279650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ctr" defTabSz="4176431" fontAlgn="auto">
              <a:spcBef>
                <a:spcPts val="0"/>
              </a:spcBef>
              <a:spcAft>
                <a:spcPts val="0"/>
              </a:spcAft>
              <a:defRPr sz="55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1701125" y="39676388"/>
            <a:ext cx="7064375" cy="2279650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r" defTabSz="4176431" fontAlgn="auto">
              <a:spcBef>
                <a:spcPts val="0"/>
              </a:spcBef>
              <a:spcAft>
                <a:spcPts val="0"/>
              </a:spcAft>
              <a:defRPr sz="55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E2154DC-5DD3-4E06-A7F0-50E31573CFE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175125" rtl="0" eaLnBrk="0" fontAlgn="base" hangingPunct="0">
        <a:spcBef>
          <a:spcPct val="0"/>
        </a:spcBef>
        <a:spcAft>
          <a:spcPct val="0"/>
        </a:spcAft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175125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2pPr>
      <a:lvl3pPr algn="ctr" defTabSz="4175125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3pPr>
      <a:lvl4pPr algn="ctr" defTabSz="4175125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4pPr>
      <a:lvl5pPr algn="ctr" defTabSz="4175125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5pPr>
      <a:lvl6pPr marL="457200" algn="ctr" defTabSz="4175125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6pPr>
      <a:lvl7pPr marL="914400" algn="ctr" defTabSz="4175125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7pPr>
      <a:lvl8pPr marL="1371600" algn="ctr" defTabSz="4175125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8pPr>
      <a:lvl9pPr marL="1828800" algn="ctr" defTabSz="4175125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9pPr>
    </p:titleStyle>
    <p:bodyStyle>
      <a:lvl1pPr marL="1565275" indent="-1565275" algn="l" defTabSz="417512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2488" indent="-1304925" algn="l" defTabSz="417512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19700" indent="-1042988" algn="l" defTabSz="417512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7263" indent="-1042988" algn="l" defTabSz="417512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413" indent="-1042988" algn="l" defTabSz="417512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5184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399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615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830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215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43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64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86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107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29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507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72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uppieren 59"/>
          <p:cNvGrpSpPr/>
          <p:nvPr/>
        </p:nvGrpSpPr>
        <p:grpSpPr>
          <a:xfrm>
            <a:off x="594371" y="33662762"/>
            <a:ext cx="6300000" cy="5297463"/>
            <a:chOff x="594371" y="34005662"/>
            <a:chExt cx="6300000" cy="5297463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4371" y="34335986"/>
              <a:ext cx="6300000" cy="4967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9" name="Textfeld 88"/>
            <p:cNvSpPr txBox="1"/>
            <p:nvPr/>
          </p:nvSpPr>
          <p:spPr>
            <a:xfrm>
              <a:off x="2250555" y="34005662"/>
              <a:ext cx="410445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i="0" u="none" strike="noStrike" kern="0" cap="none" spc="0" normalizeH="0" baseline="0" smtClean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30-year mean</a:t>
              </a:r>
              <a:endParaRPr kumimoji="0" lang="en-US" sz="2600" b="1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9" name="Inhaltsplatzhalter 3"/>
          <p:cNvSpPr txBox="1">
            <a:spLocks/>
          </p:cNvSpPr>
          <p:nvPr/>
        </p:nvSpPr>
        <p:spPr>
          <a:xfrm>
            <a:off x="2178547" y="4050334"/>
            <a:ext cx="22970552" cy="24622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defTabSz="44944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spc="0" normalizeH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Arial" pitchFamily="34" charset="0"/>
              </a:rPr>
              <a:t>The exceptional recent warming signal in a long-term central-German observation site</a:t>
            </a:r>
            <a:endParaRPr kumimoji="0" lang="de-DE" sz="8000" b="1" i="0" u="none" strike="noStrike" kern="1200" spc="0" normalizeH="0" noProof="0" dirty="0">
              <a:ln>
                <a:noFill/>
              </a:ln>
              <a:effectLst/>
              <a:uLnTx/>
              <a:uFillTx/>
              <a:latin typeface="Calibri" pitchFamily="34" charset="0"/>
              <a:cs typeface="Arial" pitchFamily="34" charset="0"/>
            </a:endParaRPr>
          </a:p>
        </p:txBody>
      </p:sp>
      <p:sp>
        <p:nvSpPr>
          <p:cNvPr id="85" name="Rechteck 84"/>
          <p:cNvSpPr/>
          <p:nvPr/>
        </p:nvSpPr>
        <p:spPr>
          <a:xfrm>
            <a:off x="882403" y="39046222"/>
            <a:ext cx="10801200" cy="1446550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8976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1" u="none" strike="noStrike" kern="0" cap="none" normalizeH="0" baseline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Figure 3: </a:t>
            </a:r>
            <a:r>
              <a:rPr lang="en-GB" sz="2200" i="1" kern="0" dirty="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Comparison of  long-term annual mean temperature anomalies from 20</a:t>
            </a:r>
            <a:r>
              <a:rPr lang="en-GB" sz="2200" i="1" kern="0" baseline="30000" dirty="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GB" sz="2200" i="1" kern="0" dirty="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 century averages of a) Frankfurt/Main (from 1758; black line) with other homogenised time series: b) Karlsruhe (100 km southwards; from 1779; HISTALP project), c) Paris (westwards; 1659; Rousseau 2015), d) Prague (eastwards; 1775; </a:t>
            </a:r>
            <a:r>
              <a:rPr lang="en-GB" sz="2200" i="1" kern="0" dirty="0" err="1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Brazdil</a:t>
            </a:r>
            <a:r>
              <a:rPr lang="en-GB" sz="2200" i="1" kern="0" dirty="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 et al. 2012)</a:t>
            </a:r>
            <a:endParaRPr kumimoji="0" lang="en-GB" sz="2200" b="0" i="1" u="none" strike="noStrike" kern="0" cap="none" normalizeH="0" baseline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Inhaltsplatzhalter 25"/>
          <p:cNvSpPr txBox="1">
            <a:spLocks/>
          </p:cNvSpPr>
          <p:nvPr/>
        </p:nvSpPr>
        <p:spPr>
          <a:xfrm>
            <a:off x="0" y="41210262"/>
            <a:ext cx="30276000" cy="1541112"/>
          </a:xfrm>
          <a:prstGeom prst="rect">
            <a:avLst/>
          </a:prstGeom>
          <a:solidFill>
            <a:srgbClr val="DADADA"/>
          </a:solidFill>
        </p:spPr>
        <p:txBody>
          <a:bodyPr vert="horz" wrap="square" lIns="720000" tIns="254448" rIns="720000" bIns="144000" numCol="1" spcCol="720000" rtlCol="0" anchor="b" anchorCtr="0">
            <a:spAutoFit/>
          </a:bodyPr>
          <a:lstStyle/>
          <a:p>
            <a:pPr defTabSz="44944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Literature:</a:t>
            </a:r>
            <a:r>
              <a:rPr lang="en-US" sz="2000" b="1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Brázdil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R.,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Bělínová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M.,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Dobrovolný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P.,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Mikšovský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J.,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Pišoft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P.,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Řezníčková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L.,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Štěpánek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P.,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Valášek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H.,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Zahradníček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P. (2012): History of Weather and Climate in the Czech Lands IX: Temperature and Precipitation Fluctuations in the Czech Lands during the Instrumental Period.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Masarykova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univerzita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Brno, 236 pp; 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Brinckmann, S. (2005): Anwendung der schrittweisen Regression auf Temperatur-Zeitreihen zur Separierung anthropogener und natürlicher Einflüsse.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Diploma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thesis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. Univ. Frankfurt a. M., 116 pp; Früh, B.,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Koßmann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, M., Roos, M. (2011): Frankfurt am Main im Klimawandel – Eine Untersuchung zur städtischen Wärmebelastung.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Ber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. Dt. Wetterdienst 237. Offenbach a. M., 68 pp; HISTALP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project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(2017): http://www.zamg.ac.at/histalp/index.php; Rousseau, D. (2015): 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Variabilité des températures mensuelles à Paris de 1658 à 2014. XXVIIIe Colloque de l’Association Internationale de Climatologie. </a:t>
            </a:r>
            <a:r>
              <a:rPr lang="de-DE" sz="1800" dirty="0" err="1" smtClean="0"/>
              <a:t>Liège</a:t>
            </a:r>
            <a:r>
              <a:rPr lang="de-DE" sz="1800" dirty="0" smtClean="0"/>
              <a:t>; 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Schönwiese, C.D. (2015): Die Temperaturreihe Frankfurt a. M. 1758–2014. Mitteilungen DMG 02/2015, p. 8.</a:t>
            </a:r>
            <a:endParaRPr kumimoji="0" lang="en-US" sz="1800" b="1" i="0" u="none" strike="noStrike" kern="1200" cap="all" spc="0" normalizeH="0" baseline="0" dirty="0">
              <a:ln>
                <a:noFill/>
              </a:ln>
              <a:solidFill>
                <a:srgbClr val="0064A8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96" name="Tabelle 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4573409"/>
              </p:ext>
            </p:extLst>
          </p:nvPr>
        </p:nvGraphicFramePr>
        <p:xfrm>
          <a:off x="16364123" y="11127706"/>
          <a:ext cx="13105456" cy="2652834"/>
        </p:xfrm>
        <a:graphic>
          <a:graphicData uri="http://schemas.openxmlformats.org/drawingml/2006/table">
            <a:tbl>
              <a:tblPr firstRow="1" firstCol="1" bandRow="1"/>
              <a:tblGrid>
                <a:gridCol w="2420333"/>
                <a:gridCol w="2554225"/>
                <a:gridCol w="1146122"/>
                <a:gridCol w="6984776"/>
              </a:tblGrid>
              <a:tr h="576064"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4176431" rtl="0" eaLnBrk="1" latinLnBrk="0" hangingPunct="1">
                        <a:defRPr sz="82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2088215" algn="l" defTabSz="4176431" rtl="0" eaLnBrk="1" latinLnBrk="0" hangingPunct="1">
                        <a:defRPr sz="82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4176431" algn="l" defTabSz="4176431" rtl="0" eaLnBrk="1" latinLnBrk="0" hangingPunct="1">
                        <a:defRPr sz="82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6264646" algn="l" defTabSz="4176431" rtl="0" eaLnBrk="1" latinLnBrk="0" hangingPunct="1">
                        <a:defRPr sz="82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8352861" algn="l" defTabSz="4176431" rtl="0" eaLnBrk="1" latinLnBrk="0" hangingPunct="1">
                        <a:defRPr sz="82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0441076" algn="l" defTabSz="4176431" rtl="0" eaLnBrk="1" latinLnBrk="0" hangingPunct="1">
                        <a:defRPr sz="82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12529292" algn="l" defTabSz="4176431" rtl="0" eaLnBrk="1" latinLnBrk="0" hangingPunct="1">
                        <a:defRPr sz="82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14617507" algn="l" defTabSz="4176431" rtl="0" eaLnBrk="1" latinLnBrk="0" hangingPunct="1">
                        <a:defRPr sz="82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16705722" algn="l" defTabSz="4176431" rtl="0" eaLnBrk="1" latinLnBrk="0" hangingPunct="1">
                        <a:defRPr sz="82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200" noProof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Location</a:t>
                      </a:r>
                      <a:endParaRPr lang="en-GB" sz="2200" noProof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4A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4176431" rtl="0" eaLnBrk="1" latinLnBrk="0" hangingPunct="1">
                        <a:defRPr sz="82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2088215" algn="l" defTabSz="4176431" rtl="0" eaLnBrk="1" latinLnBrk="0" hangingPunct="1">
                        <a:defRPr sz="82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4176431" algn="l" defTabSz="4176431" rtl="0" eaLnBrk="1" latinLnBrk="0" hangingPunct="1">
                        <a:defRPr sz="82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6264646" algn="l" defTabSz="4176431" rtl="0" eaLnBrk="1" latinLnBrk="0" hangingPunct="1">
                        <a:defRPr sz="82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8352861" algn="l" defTabSz="4176431" rtl="0" eaLnBrk="1" latinLnBrk="0" hangingPunct="1">
                        <a:defRPr sz="82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0441076" algn="l" defTabSz="4176431" rtl="0" eaLnBrk="1" latinLnBrk="0" hangingPunct="1">
                        <a:defRPr sz="82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12529292" algn="l" defTabSz="4176431" rtl="0" eaLnBrk="1" latinLnBrk="0" hangingPunct="1">
                        <a:defRPr sz="82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14617507" algn="l" defTabSz="4176431" rtl="0" eaLnBrk="1" latinLnBrk="0" hangingPunct="1">
                        <a:defRPr sz="82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16705722" algn="l" defTabSz="4176431" rtl="0" eaLnBrk="1" latinLnBrk="0" hangingPunct="1">
                        <a:defRPr sz="82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just" defTabSz="4176431" rtl="0" eaLnBrk="1" latinLnBrk="0" hangingPunct="1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200" b="1" kern="1200" noProof="0" dirty="0" smtClean="0"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Time frame</a:t>
                      </a:r>
                      <a:endParaRPr lang="en-GB" sz="2200" b="1" kern="1200" noProof="0" dirty="0">
                        <a:solidFill>
                          <a:schemeClr val="lt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4A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4176431" rtl="0" eaLnBrk="1" latinLnBrk="0" hangingPunct="1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200" b="1" kern="1200" noProof="0" dirty="0" smtClean="0"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m. NN</a:t>
                      </a:r>
                      <a:endParaRPr lang="en-GB" sz="2200" b="1" kern="1200" noProof="0" dirty="0">
                        <a:solidFill>
                          <a:schemeClr val="lt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4A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4176431" rtl="0" eaLnBrk="1" latinLnBrk="0" hangingPunct="1">
                        <a:defRPr sz="82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2088215" algn="l" defTabSz="4176431" rtl="0" eaLnBrk="1" latinLnBrk="0" hangingPunct="1">
                        <a:defRPr sz="82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4176431" algn="l" defTabSz="4176431" rtl="0" eaLnBrk="1" latinLnBrk="0" hangingPunct="1">
                        <a:defRPr sz="82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6264646" algn="l" defTabSz="4176431" rtl="0" eaLnBrk="1" latinLnBrk="0" hangingPunct="1">
                        <a:defRPr sz="82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8352861" algn="l" defTabSz="4176431" rtl="0" eaLnBrk="1" latinLnBrk="0" hangingPunct="1">
                        <a:defRPr sz="82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0441076" algn="l" defTabSz="4176431" rtl="0" eaLnBrk="1" latinLnBrk="0" hangingPunct="1">
                        <a:defRPr sz="82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12529292" algn="l" defTabSz="4176431" rtl="0" eaLnBrk="1" latinLnBrk="0" hangingPunct="1">
                        <a:defRPr sz="82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14617507" algn="l" defTabSz="4176431" rtl="0" eaLnBrk="1" latinLnBrk="0" hangingPunct="1">
                        <a:defRPr sz="82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16705722" algn="l" defTabSz="4176431" rtl="0" eaLnBrk="1" latinLnBrk="0" hangingPunct="1">
                        <a:defRPr sz="82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200" noProof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Characteristics</a:t>
                      </a:r>
                      <a:endParaRPr lang="en-GB" sz="2200" noProof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4A8"/>
                    </a:solidFill>
                  </a:tcPr>
                </a:tc>
              </a:tr>
              <a:tr h="415354"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4176431" rtl="0" eaLnBrk="1" latinLnBrk="0" hangingPunct="1">
                        <a:defRPr sz="82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2088215" algn="l" defTabSz="4176431" rtl="0" eaLnBrk="1" latinLnBrk="0" hangingPunct="1">
                        <a:defRPr sz="82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4176431" algn="l" defTabSz="4176431" rtl="0" eaLnBrk="1" latinLnBrk="0" hangingPunct="1">
                        <a:defRPr sz="82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6264646" algn="l" defTabSz="4176431" rtl="0" eaLnBrk="1" latinLnBrk="0" hangingPunct="1">
                        <a:defRPr sz="82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8352861" algn="l" defTabSz="4176431" rtl="0" eaLnBrk="1" latinLnBrk="0" hangingPunct="1">
                        <a:defRPr sz="82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0441076" algn="l" defTabSz="4176431" rtl="0" eaLnBrk="1" latinLnBrk="0" hangingPunct="1">
                        <a:defRPr sz="82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12529292" algn="l" defTabSz="4176431" rtl="0" eaLnBrk="1" latinLnBrk="0" hangingPunct="1">
                        <a:defRPr sz="82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14617507" algn="l" defTabSz="4176431" rtl="0" eaLnBrk="1" latinLnBrk="0" hangingPunct="1">
                        <a:defRPr sz="82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16705722" algn="l" defTabSz="4176431" rtl="0" eaLnBrk="1" latinLnBrk="0" hangingPunct="1">
                        <a:defRPr sz="82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200" noProof="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Feldbergstraße</a:t>
                      </a:r>
                      <a:endParaRPr lang="en-GB" sz="2200" noProof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4A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2088215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4176431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6264646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8352861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0441076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12529292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14617507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16705722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200" noProof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Until 11/1961</a:t>
                      </a:r>
                      <a:endParaRPr lang="en-GB" sz="2200" noProof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4A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200" noProof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109</a:t>
                      </a:r>
                      <a:endParaRPr lang="en-GB" sz="2200" noProof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4A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2088215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4176431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6264646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8352861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0441076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12529292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14617507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16705722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200" noProof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Very high building density</a:t>
                      </a:r>
                      <a:endParaRPr lang="en-GB" sz="2200" noProof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4A8">
                        <a:tint val="40000"/>
                      </a:srgbClr>
                    </a:solidFill>
                  </a:tcPr>
                </a:tc>
              </a:tr>
              <a:tr h="415354"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4176431" rtl="0" eaLnBrk="1" latinLnBrk="0" hangingPunct="1">
                        <a:defRPr sz="82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2088215" algn="l" defTabSz="4176431" rtl="0" eaLnBrk="1" latinLnBrk="0" hangingPunct="1">
                        <a:defRPr sz="82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4176431" algn="l" defTabSz="4176431" rtl="0" eaLnBrk="1" latinLnBrk="0" hangingPunct="1">
                        <a:defRPr sz="82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6264646" algn="l" defTabSz="4176431" rtl="0" eaLnBrk="1" latinLnBrk="0" hangingPunct="1">
                        <a:defRPr sz="82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8352861" algn="l" defTabSz="4176431" rtl="0" eaLnBrk="1" latinLnBrk="0" hangingPunct="1">
                        <a:defRPr sz="82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0441076" algn="l" defTabSz="4176431" rtl="0" eaLnBrk="1" latinLnBrk="0" hangingPunct="1">
                        <a:defRPr sz="82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12529292" algn="l" defTabSz="4176431" rtl="0" eaLnBrk="1" latinLnBrk="0" hangingPunct="1">
                        <a:defRPr sz="82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14617507" algn="l" defTabSz="4176431" rtl="0" eaLnBrk="1" latinLnBrk="0" hangingPunct="1">
                        <a:defRPr sz="82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16705722" algn="l" defTabSz="4176431" rtl="0" eaLnBrk="1" latinLnBrk="0" hangingPunct="1">
                        <a:defRPr sz="82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200" noProof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Wöhlerschule</a:t>
                      </a:r>
                      <a:endParaRPr lang="en-GB" sz="2200" noProof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4A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2088215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4176431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6264646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8352861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0441076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12529292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14617507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16705722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200" noProof="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12/1961–3/1973</a:t>
                      </a:r>
                    </a:p>
                  </a:txBody>
                  <a:tcPr marL="44450" marR="444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4A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200" noProof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125</a:t>
                      </a:r>
                      <a:endParaRPr lang="en-GB" sz="2200" noProof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4A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2088215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4176431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6264646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8352861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0441076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12529292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14617507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16705722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just" defTabSz="4176431" rtl="0" eaLnBrk="1" fontAlgn="auto" latinLnBrk="0" hangingPunct="1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noProof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High building density</a:t>
                      </a:r>
                      <a:endParaRPr lang="en-GB" sz="2200" noProof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4A8">
                        <a:tint val="20000"/>
                      </a:srgbClr>
                    </a:solidFill>
                  </a:tcPr>
                </a:tc>
              </a:tr>
              <a:tr h="415354"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4176431" rtl="0" eaLnBrk="1" latinLnBrk="0" hangingPunct="1">
                        <a:defRPr sz="82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2088215" algn="l" defTabSz="4176431" rtl="0" eaLnBrk="1" latinLnBrk="0" hangingPunct="1">
                        <a:defRPr sz="82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4176431" algn="l" defTabSz="4176431" rtl="0" eaLnBrk="1" latinLnBrk="0" hangingPunct="1">
                        <a:defRPr sz="82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6264646" algn="l" defTabSz="4176431" rtl="0" eaLnBrk="1" latinLnBrk="0" hangingPunct="1">
                        <a:defRPr sz="82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8352861" algn="l" defTabSz="4176431" rtl="0" eaLnBrk="1" latinLnBrk="0" hangingPunct="1">
                        <a:defRPr sz="82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0441076" algn="l" defTabSz="4176431" rtl="0" eaLnBrk="1" latinLnBrk="0" hangingPunct="1">
                        <a:defRPr sz="82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12529292" algn="l" defTabSz="4176431" rtl="0" eaLnBrk="1" latinLnBrk="0" hangingPunct="1">
                        <a:defRPr sz="82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14617507" algn="l" defTabSz="4176431" rtl="0" eaLnBrk="1" latinLnBrk="0" hangingPunct="1">
                        <a:defRPr sz="82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16705722" algn="l" defTabSz="4176431" rtl="0" eaLnBrk="1" latinLnBrk="0" hangingPunct="1">
                        <a:defRPr sz="82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200" noProof="0" dirty="0" err="1" smtClean="0"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Waldorfschule</a:t>
                      </a:r>
                      <a:endParaRPr lang="en-GB" sz="2200" noProof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4A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2088215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4176431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6264646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8352861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0441076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12529292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14617507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16705722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just" defTabSz="4176431" rtl="0" eaLnBrk="1" fontAlgn="auto" latinLnBrk="0" hangingPunct="1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noProof="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4/1973–9/1984</a:t>
                      </a:r>
                    </a:p>
                  </a:txBody>
                  <a:tcPr marL="44450" marR="444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4A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200" noProof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125</a:t>
                      </a:r>
                      <a:endParaRPr lang="en-GB" sz="2200" noProof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4A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2088215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4176431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6264646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8352861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0441076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12529292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14617507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16705722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just" defTabSz="4176431" rtl="0" eaLnBrk="1" fontAlgn="auto" latinLnBrk="0" hangingPunct="1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noProof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Low</a:t>
                      </a:r>
                      <a:r>
                        <a:rPr lang="en-GB" sz="2200" baseline="0" noProof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 building density, shallow  dip, nearby meadow</a:t>
                      </a:r>
                      <a:endParaRPr lang="en-GB" sz="2200" noProof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4A8">
                        <a:tint val="40000"/>
                      </a:srgbClr>
                    </a:solidFill>
                  </a:tcPr>
                </a:tc>
              </a:tr>
              <a:tr h="415354"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4176431" rtl="0" eaLnBrk="1" latinLnBrk="0" hangingPunct="1">
                        <a:defRPr sz="82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2088215" algn="l" defTabSz="4176431" rtl="0" eaLnBrk="1" latinLnBrk="0" hangingPunct="1">
                        <a:defRPr sz="82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4176431" algn="l" defTabSz="4176431" rtl="0" eaLnBrk="1" latinLnBrk="0" hangingPunct="1">
                        <a:defRPr sz="82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6264646" algn="l" defTabSz="4176431" rtl="0" eaLnBrk="1" latinLnBrk="0" hangingPunct="1">
                        <a:defRPr sz="82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8352861" algn="l" defTabSz="4176431" rtl="0" eaLnBrk="1" latinLnBrk="0" hangingPunct="1">
                        <a:defRPr sz="82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0441076" algn="l" defTabSz="4176431" rtl="0" eaLnBrk="1" latinLnBrk="0" hangingPunct="1">
                        <a:defRPr sz="82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12529292" algn="l" defTabSz="4176431" rtl="0" eaLnBrk="1" latinLnBrk="0" hangingPunct="1">
                        <a:defRPr sz="82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14617507" algn="l" defTabSz="4176431" rtl="0" eaLnBrk="1" latinLnBrk="0" hangingPunct="1">
                        <a:defRPr sz="82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16705722" algn="l" defTabSz="4176431" rtl="0" eaLnBrk="1" latinLnBrk="0" hangingPunct="1">
                        <a:defRPr sz="82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200" noProof="0" smtClean="0"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Palmengarten</a:t>
                      </a:r>
                      <a:endParaRPr lang="en-GB" sz="2200" noProof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4A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2088215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4176431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6264646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8352861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0441076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12529292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14617507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16705722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just" defTabSz="4176431" rtl="0" eaLnBrk="1" fontAlgn="auto" latinLnBrk="0" hangingPunct="1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noProof="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11/1985–7/2008</a:t>
                      </a:r>
                    </a:p>
                  </a:txBody>
                  <a:tcPr marL="44450" marR="444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4A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200" noProof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107</a:t>
                      </a:r>
                      <a:endParaRPr lang="en-GB" sz="2200" noProof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4A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2088215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4176431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6264646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8352861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0441076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12529292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14617507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16705722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200" noProof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Park area with  greenhouses, nearby street</a:t>
                      </a:r>
                      <a:endParaRPr lang="en-GB" sz="2200" noProof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4A8">
                        <a:tint val="20000"/>
                      </a:srgbClr>
                    </a:solidFill>
                  </a:tcPr>
                </a:tc>
              </a:tr>
              <a:tr h="415354"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4176431" rtl="0" eaLnBrk="1" latinLnBrk="0" hangingPunct="1">
                        <a:defRPr sz="82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2088215" algn="l" defTabSz="4176431" rtl="0" eaLnBrk="1" latinLnBrk="0" hangingPunct="1">
                        <a:defRPr sz="82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4176431" algn="l" defTabSz="4176431" rtl="0" eaLnBrk="1" latinLnBrk="0" hangingPunct="1">
                        <a:defRPr sz="82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6264646" algn="l" defTabSz="4176431" rtl="0" eaLnBrk="1" latinLnBrk="0" hangingPunct="1">
                        <a:defRPr sz="82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8352861" algn="l" defTabSz="4176431" rtl="0" eaLnBrk="1" latinLnBrk="0" hangingPunct="1">
                        <a:defRPr sz="82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0441076" algn="l" defTabSz="4176431" rtl="0" eaLnBrk="1" latinLnBrk="0" hangingPunct="1">
                        <a:defRPr sz="82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12529292" algn="l" defTabSz="4176431" rtl="0" eaLnBrk="1" latinLnBrk="0" hangingPunct="1">
                        <a:defRPr sz="82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14617507" algn="l" defTabSz="4176431" rtl="0" eaLnBrk="1" latinLnBrk="0" hangingPunct="1">
                        <a:defRPr sz="82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16705722" algn="l" defTabSz="4176431" rtl="0" eaLnBrk="1" latinLnBrk="0" hangingPunct="1">
                        <a:defRPr sz="82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200" b="1" kern="1200" noProof="0" dirty="0" err="1" smtClean="0"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Westend</a:t>
                      </a:r>
                      <a:endParaRPr lang="en-GB" sz="2200" b="1" kern="1200" noProof="0" dirty="0">
                        <a:solidFill>
                          <a:schemeClr val="lt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4A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2088215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4176431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6264646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8352861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0441076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12529292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14617507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16705722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just" defTabSz="4176431" rtl="0" eaLnBrk="1" fontAlgn="auto" latinLnBrk="0" hangingPunct="1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noProof="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Since</a:t>
                      </a:r>
                      <a:r>
                        <a:rPr lang="en-GB" sz="2200" baseline="0" noProof="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8/2008</a:t>
                      </a:r>
                      <a:endParaRPr lang="en-GB" sz="2200" noProof="0" dirty="0" smtClean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4A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200" noProof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124</a:t>
                      </a:r>
                      <a:endParaRPr lang="en-GB" sz="2200" noProof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4A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2088215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4176431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6264646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8352861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0441076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12529292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14617507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16705722" algn="l" defTabSz="4176431" rtl="0" eaLnBrk="1" latinLnBrk="0" hangingPunct="1">
                        <a:defRPr sz="82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2200" noProof="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Medium</a:t>
                      </a:r>
                      <a:r>
                        <a:rPr lang="en-GB" sz="2200" baseline="0" noProof="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building density, small park area</a:t>
                      </a:r>
                      <a:endParaRPr lang="en-GB" sz="2200" noProof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4A8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09" name="Rechteck 108"/>
          <p:cNvSpPr/>
          <p:nvPr/>
        </p:nvSpPr>
        <p:spPr>
          <a:xfrm>
            <a:off x="16364123" y="10265892"/>
            <a:ext cx="13105456" cy="769441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8976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1" u="none" strike="noStrike" kern="0" cap="none" spc="0" normalizeH="0" baseline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Table 1: </a:t>
            </a:r>
            <a:r>
              <a:rPr kumimoji="0" lang="en-US" sz="2200" b="0" i="1" u="none" strike="noStrike" kern="0" cap="none" spc="0" normalizeH="0" baseline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Metadata of Frankfurt/Main city</a:t>
            </a:r>
            <a:r>
              <a:rPr kumimoji="0" lang="en-US" sz="2200" b="0" i="1" u="none" strike="noStrike" kern="0" cap="none" spc="0" normalizeH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observations since 1949; based on Früh et al. (2011), the Climate data centre of </a:t>
            </a:r>
            <a:r>
              <a:rPr kumimoji="0" lang="en-US" sz="2200" b="0" i="1" u="none" strike="noStrike" kern="0" cap="none" spc="0" normalizeH="0" dirty="0" err="1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Deutscher</a:t>
            </a:r>
            <a:r>
              <a:rPr kumimoji="0" lang="en-US" sz="2200" b="0" i="1" u="none" strike="noStrike" kern="0" cap="none" spc="0" normalizeH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200" b="0" i="1" u="none" strike="noStrike" kern="0" cap="none" spc="0" normalizeH="0" dirty="0" err="1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Wetterdienst</a:t>
            </a:r>
            <a:r>
              <a:rPr lang="en-US" sz="2200" i="1" kern="0" dirty="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 (ftp://ftp-cdc.dwd.de/pub/CDC/ ) and </a:t>
            </a:r>
            <a:r>
              <a:rPr kumimoji="0" lang="en-US" sz="2200" b="0" i="1" u="none" strike="noStrike" kern="0" cap="none" spc="0" normalizeH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own investigations</a:t>
            </a:r>
            <a:endParaRPr kumimoji="0" lang="en-US" sz="2200" b="0" i="1" u="none" strike="noStrike" kern="0" cap="none" spc="-100" normalizeH="0" baseline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Inhaltsplatzhalter 26"/>
          <p:cNvSpPr txBox="1">
            <a:spLocks/>
          </p:cNvSpPr>
          <p:nvPr/>
        </p:nvSpPr>
        <p:spPr>
          <a:xfrm>
            <a:off x="910978" y="20945921"/>
            <a:ext cx="10729192" cy="79208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/>
          <a:p>
            <a:pPr marL="0" marR="0" lvl="0" indent="0" defTabSz="4494485" rtl="0" eaLnBrk="1" fontAlgn="auto" latinLnBrk="0" hangingPunct="1">
              <a:lnSpc>
                <a:spcPts val="4524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spc="0" normalizeH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3) Annual temperature time series </a:t>
            </a:r>
            <a:r>
              <a:rPr kumimoji="0" lang="en-US" sz="2500" b="1" i="0" u="none" strike="noStrike" kern="1200" spc="0" normalizeH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(1758–2016)</a:t>
            </a:r>
          </a:p>
        </p:txBody>
      </p:sp>
      <p:sp>
        <p:nvSpPr>
          <p:cNvPr id="128" name="Rechteck 127"/>
          <p:cNvSpPr/>
          <p:nvPr/>
        </p:nvSpPr>
        <p:spPr>
          <a:xfrm>
            <a:off x="12691715" y="34365702"/>
            <a:ext cx="8064896" cy="1446550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8976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2200" b="1" i="1" u="none" strike="noStrike" kern="0" cap="none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Figure 4: </a:t>
            </a:r>
            <a:r>
              <a:rPr lang="en-US" sz="2200" i="1" kern="0" dirty="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Time series of cold and warm all-time extremes (daily mean temperature; one value per calendar day); evaluations for a) Frankfurt city site and b) combined Frankfurt city site until 1948 / Frankfurt airport site from 1949 onwards</a:t>
            </a:r>
          </a:p>
        </p:txBody>
      </p:sp>
      <p:sp>
        <p:nvSpPr>
          <p:cNvPr id="129" name="Inhaltsplatzhalter 26"/>
          <p:cNvSpPr txBox="1">
            <a:spLocks/>
          </p:cNvSpPr>
          <p:nvPr/>
        </p:nvSpPr>
        <p:spPr>
          <a:xfrm>
            <a:off x="12835731" y="20900206"/>
            <a:ext cx="13249472" cy="7200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defTabSz="4494485" rtl="0" eaLnBrk="1" fontAlgn="auto" latinLnBrk="0" hangingPunct="1">
              <a:lnSpc>
                <a:spcPts val="4524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 smtClean="0">
                <a:latin typeface="Arial" pitchFamily="34" charset="0"/>
                <a:cs typeface="Arial" pitchFamily="34" charset="0"/>
              </a:rPr>
              <a:t>4) Daily temperature time series </a:t>
            </a:r>
            <a:r>
              <a:rPr lang="en-GB" sz="2500" b="1" dirty="0" smtClean="0">
                <a:latin typeface="Arial" pitchFamily="34" charset="0"/>
                <a:cs typeface="Arial" pitchFamily="34" charset="0"/>
              </a:rPr>
              <a:t>(1870–2016)</a:t>
            </a:r>
            <a:r>
              <a:rPr lang="en-GB" sz="4000" b="1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30" name="Inhaltsplatzhalter 26"/>
          <p:cNvSpPr txBox="1">
            <a:spLocks/>
          </p:cNvSpPr>
          <p:nvPr/>
        </p:nvSpPr>
        <p:spPr>
          <a:xfrm>
            <a:off x="12763723" y="36885982"/>
            <a:ext cx="8352928" cy="33900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defTabSz="4494485" rtl="0" eaLnBrk="1" fontAlgn="auto" latinLnBrk="0" hangingPunct="1">
              <a:lnSpc>
                <a:spcPts val="4524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spc="0" normalizeH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5) Conclusions</a:t>
            </a:r>
          </a:p>
          <a:p>
            <a:pPr marL="265113" indent="-265113" algn="just">
              <a:lnSpc>
                <a:spcPts val="4000"/>
              </a:lnSpc>
              <a:buSzPct val="130000"/>
              <a:buFont typeface="Wingdings" panose="05000000000000000000" pitchFamily="2" charset="2"/>
              <a:buChar char="§"/>
            </a:pPr>
            <a:r>
              <a:rPr lang="en-GB" sz="2400" b="1" dirty="0" smtClean="0"/>
              <a:t>Data validity: </a:t>
            </a:r>
            <a:r>
              <a:rPr lang="en-GB" sz="2400" dirty="0" smtClean="0"/>
              <a:t>importance of studying metadata prior to </a:t>
            </a:r>
            <a:r>
              <a:rPr lang="en-GB" sz="2400" dirty="0" err="1" smtClean="0"/>
              <a:t>climatological</a:t>
            </a:r>
            <a:r>
              <a:rPr lang="en-GB" sz="2400" dirty="0" smtClean="0"/>
              <a:t> evaluations (location changes, urban effect)</a:t>
            </a:r>
            <a:endParaRPr lang="en-GB" sz="2400" b="1" dirty="0" smtClean="0"/>
          </a:p>
          <a:p>
            <a:pPr marL="265113" indent="-265113" algn="just">
              <a:lnSpc>
                <a:spcPts val="4000"/>
              </a:lnSpc>
              <a:buSzPct val="130000"/>
              <a:buFont typeface="Wingdings" panose="05000000000000000000" pitchFamily="2" charset="2"/>
              <a:buChar char="§"/>
            </a:pPr>
            <a:r>
              <a:rPr lang="en-GB" sz="2400" b="1" dirty="0" smtClean="0"/>
              <a:t>Recent temperature rise: </a:t>
            </a:r>
            <a:r>
              <a:rPr lang="en-GB" sz="2400" dirty="0" smtClean="0"/>
              <a:t>robust signal of sustained higher temperature level </a:t>
            </a:r>
            <a:r>
              <a:rPr lang="en-GB" sz="2400" u="sng" dirty="0" smtClean="0"/>
              <a:t>from 1988</a:t>
            </a:r>
            <a:r>
              <a:rPr lang="en-GB" sz="2400" dirty="0" smtClean="0"/>
              <a:t> </a:t>
            </a:r>
            <a:r>
              <a:rPr lang="en-GB" sz="2400" dirty="0" smtClean="0">
                <a:sym typeface="Wingdings" pitchFamily="2" charset="2"/>
              </a:rPr>
              <a:t></a:t>
            </a:r>
            <a:r>
              <a:rPr lang="en-GB" sz="2400" dirty="0" smtClean="0"/>
              <a:t> missing cold, but largely increasing # of warm extremes; enhanced in build-up areas</a:t>
            </a:r>
          </a:p>
        </p:txBody>
      </p:sp>
      <p:sp>
        <p:nvSpPr>
          <p:cNvPr id="132" name="Rechteck 131"/>
          <p:cNvSpPr/>
          <p:nvPr/>
        </p:nvSpPr>
        <p:spPr>
          <a:xfrm>
            <a:off x="882403" y="27740966"/>
            <a:ext cx="10801200" cy="769441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8976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1" u="none" strike="noStrike" kern="0" cap="none" normalizeH="0" baseline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Figure 2: </a:t>
            </a:r>
            <a:r>
              <a:rPr kumimoji="0" lang="en-GB" sz="2200" b="0" i="1" u="none" strike="noStrike" kern="0" cap="none" normalizeH="0" baseline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Average annual air temperature for Frankfurt/Main airport site for 1758–2016 (homogenised; until</a:t>
            </a:r>
            <a:r>
              <a:rPr kumimoji="0" lang="en-GB" sz="2200" b="0" i="1" u="none" strike="noStrike" kern="0" cap="none" normalizeH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1948 based on city site</a:t>
            </a:r>
            <a:r>
              <a:rPr kumimoji="0" lang="en-GB" sz="2200" b="0" i="1" u="none" strike="noStrike" kern="0" cap="none" normalizeH="0" baseline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); coloured lines: 30-year climate </a:t>
            </a:r>
            <a:r>
              <a:rPr kumimoji="0" lang="en-GB" sz="2200" b="0" i="1" u="none" strike="noStrike" kern="0" cap="none" normalizeH="0" baseline="0" dirty="0" err="1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normals</a:t>
            </a:r>
            <a:r>
              <a:rPr kumimoji="0" lang="en-GB" sz="2200" b="0" i="1" u="none" strike="noStrike" kern="0" cap="none" normalizeH="0" baseline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33" name="Text Box 14"/>
          <p:cNvSpPr txBox="1">
            <a:spLocks noChangeArrowheads="1"/>
          </p:cNvSpPr>
          <p:nvPr/>
        </p:nvSpPr>
        <p:spPr bwMode="auto">
          <a:xfrm>
            <a:off x="2178547" y="6738331"/>
            <a:ext cx="2549083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25963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5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Andreas </a:t>
            </a:r>
            <a:r>
              <a:rPr lang="de-DE" sz="5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Hoy</a:t>
            </a:r>
            <a:r>
              <a:rPr lang="de-DE" sz="5500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1,2</a:t>
            </a:r>
            <a:r>
              <a:rPr lang="de-DE" sz="5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, Christian-Dietrich Schönwiese</a:t>
            </a:r>
            <a:r>
              <a:rPr lang="de-DE" sz="5500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de-DE" sz="55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4" name="Text Box 14"/>
          <p:cNvSpPr txBox="1">
            <a:spLocks noChangeArrowheads="1"/>
          </p:cNvSpPr>
          <p:nvPr/>
        </p:nvSpPr>
        <p:spPr bwMode="auto">
          <a:xfrm>
            <a:off x="2178547" y="7746443"/>
            <a:ext cx="1692188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defTabSz="4525963">
              <a:buFontTx/>
              <a:buAutoNum type="arabicParenR"/>
            </a:pPr>
            <a:r>
              <a:rPr lang="de-DE" sz="23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Hessian</a:t>
            </a:r>
            <a:r>
              <a:rPr lang="de-DE" sz="2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 Agency </a:t>
            </a:r>
            <a:r>
              <a:rPr lang="de-DE" sz="23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for</a:t>
            </a:r>
            <a:r>
              <a:rPr lang="de-DE" sz="2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 Nature </a:t>
            </a:r>
            <a:r>
              <a:rPr lang="de-DE" sz="23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Conservation</a:t>
            </a:r>
            <a:r>
              <a:rPr lang="de-DE" sz="2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, Environment </a:t>
            </a:r>
            <a:r>
              <a:rPr lang="de-DE" sz="23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and</a:t>
            </a:r>
            <a:r>
              <a:rPr lang="de-DE" sz="2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de-DE" sz="23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Geology</a:t>
            </a:r>
            <a:r>
              <a:rPr lang="de-DE" sz="2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de-DE" sz="23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Hessian</a:t>
            </a:r>
            <a:r>
              <a:rPr lang="de-DE" sz="2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de-DE" sz="23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Centre</a:t>
            </a:r>
            <a:r>
              <a:rPr lang="de-DE" sz="2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 on </a:t>
            </a:r>
            <a:r>
              <a:rPr lang="de-DE" sz="23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Climate</a:t>
            </a:r>
            <a:r>
              <a:rPr lang="de-DE" sz="2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 Change, Rheingaustr. 186, 65203 Wiesbaden, Germany</a:t>
            </a:r>
          </a:p>
          <a:p>
            <a:pPr marL="457200" indent="-457200" defTabSz="4525963">
              <a:buAutoNum type="arabicParenR"/>
            </a:pPr>
            <a:r>
              <a:rPr lang="de-DE" sz="2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Goethe University, Institute </a:t>
            </a:r>
            <a:r>
              <a:rPr lang="de-DE" sz="23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for</a:t>
            </a:r>
            <a:r>
              <a:rPr lang="de-DE" sz="2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de-DE" sz="23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Atmosphere</a:t>
            </a:r>
            <a:r>
              <a:rPr lang="de-DE" sz="2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de-DE" sz="23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and</a:t>
            </a:r>
            <a:r>
              <a:rPr lang="de-DE" sz="2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 Environment, P.O. Box 111932, 60054 Frankfurt a.M., Germany</a:t>
            </a:r>
          </a:p>
          <a:p>
            <a:pPr marL="457200" indent="-457200" defTabSz="4525963">
              <a:buAutoNum type="arabicParenR"/>
            </a:pPr>
            <a:endParaRPr lang="de-DE" sz="2300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8" name="Inhaltsplatzhalter 26"/>
          <p:cNvSpPr txBox="1">
            <a:spLocks/>
          </p:cNvSpPr>
          <p:nvPr/>
        </p:nvSpPr>
        <p:spPr>
          <a:xfrm>
            <a:off x="2394571" y="10366475"/>
            <a:ext cx="13033448" cy="331236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>
            <a:noAutofit/>
          </a:bodyPr>
          <a:lstStyle/>
          <a:p>
            <a:pPr defTabSz="4494485" fontAlgn="auto">
              <a:lnSpc>
                <a:spcPts val="4524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GB" sz="4000" b="1" dirty="0" smtClean="0">
                <a:latin typeface="Arial" pitchFamily="34" charset="0"/>
                <a:cs typeface="Arial" pitchFamily="34" charset="0"/>
              </a:rPr>
              <a:t>1) Introduction</a:t>
            </a:r>
          </a:p>
          <a:p>
            <a:pPr lvl="0" algn="just" defTabSz="4494485" fontAlgn="auto">
              <a:lnSpc>
                <a:spcPts val="38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24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Long-term instrumental temperature measurements are important tools to investigate observed climate variations of past centuries. In Germany, only very few meteorological observations are accessible before the end of the 18</a:t>
            </a:r>
            <a:r>
              <a:rPr lang="en-GB" sz="2400" baseline="300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GB" sz="240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 century. This contribution investigates homogenised annual temperature data of Frankfurt/Main (Central Germany) since 1758, as well as unprocessed daily data preserved since 1870, to detect change signals.</a:t>
            </a:r>
            <a:endParaRPr kumimoji="0" lang="en-GB" sz="2400" b="0" i="0" u="none" strike="noStrike" kern="1200" cap="none" spc="0" normalizeH="0" baseline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Abgerundetes Rechteck 57"/>
          <p:cNvSpPr/>
          <p:nvPr/>
        </p:nvSpPr>
        <p:spPr>
          <a:xfrm>
            <a:off x="1962523" y="10026998"/>
            <a:ext cx="27867096" cy="10081120"/>
          </a:xfrm>
          <a:prstGeom prst="roundRect">
            <a:avLst>
              <a:gd name="adj" fmla="val 6994"/>
            </a:avLst>
          </a:prstGeom>
          <a:noFill/>
          <a:ln w="635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accent2"/>
              </a:solidFill>
            </a:endParaRPr>
          </a:p>
        </p:txBody>
      </p:sp>
      <p:sp>
        <p:nvSpPr>
          <p:cNvPr id="61" name="Abgerundetes Rechteck 60"/>
          <p:cNvSpPr/>
          <p:nvPr/>
        </p:nvSpPr>
        <p:spPr>
          <a:xfrm rot="5400000">
            <a:off x="-3726109" y="24860646"/>
            <a:ext cx="20018224" cy="11521280"/>
          </a:xfrm>
          <a:prstGeom prst="roundRect">
            <a:avLst>
              <a:gd name="adj" fmla="val 5806"/>
            </a:avLst>
          </a:prstGeom>
          <a:noFill/>
          <a:ln w="635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3" name="Abgerundetes Rechteck 72"/>
          <p:cNvSpPr/>
          <p:nvPr/>
        </p:nvSpPr>
        <p:spPr>
          <a:xfrm>
            <a:off x="12475691" y="36453934"/>
            <a:ext cx="8928992" cy="4176464"/>
          </a:xfrm>
          <a:prstGeom prst="roundRect">
            <a:avLst>
              <a:gd name="adj" fmla="val 12067"/>
            </a:avLst>
          </a:prstGeom>
          <a:noFill/>
          <a:ln w="635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accent2"/>
              </a:solidFill>
            </a:endParaRPr>
          </a:p>
        </p:txBody>
      </p:sp>
      <p:sp>
        <p:nvSpPr>
          <p:cNvPr id="82" name="Inhaltsplatzhalter 26"/>
          <p:cNvSpPr txBox="1">
            <a:spLocks/>
          </p:cNvSpPr>
          <p:nvPr/>
        </p:nvSpPr>
        <p:spPr>
          <a:xfrm>
            <a:off x="2250555" y="13966874"/>
            <a:ext cx="13321480" cy="58554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3179460" rtl="0" eaLnBrk="1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kern="1200" cap="none" baseline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42900" indent="-342900" algn="l" defTabSz="3179460" rtl="0" eaLnBrk="1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§"/>
              <a:defRPr sz="2400" kern="120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20000" indent="-360000" algn="l" defTabSz="3179460" rtl="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1"/>
              </a:buClr>
              <a:buFont typeface="Courier New" pitchFamily="49" charset="0"/>
              <a:buChar char="o"/>
              <a:defRPr sz="2400" kern="120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440000" indent="-360000" algn="l" defTabSz="3179460" rtl="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–"/>
              <a:defRPr sz="2400" kern="120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160000" indent="-360000" algn="l" defTabSz="3179460" rtl="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8743516" indent="-794865" algn="l" defTabSz="31794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333246" indent="-794865" algn="l" defTabSz="31794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922976" indent="-794865" algn="l" defTabSz="31794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512706" indent="-794865" algn="l" defTabSz="31794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3179460" rtl="0" eaLnBrk="1" fontAlgn="auto" latinLnBrk="0" hangingPunct="1">
              <a:lnSpc>
                <a:spcPts val="4524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en-GB" sz="4000" b="1" i="0" u="none" strike="noStrike" kern="1200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 Metadata and artificial effects</a:t>
            </a:r>
          </a:p>
          <a:p>
            <a:pPr marL="265113" indent="-265113">
              <a:lnSpc>
                <a:spcPts val="4000"/>
              </a:lnSpc>
              <a:buSzPct val="130000"/>
              <a:buFont typeface="Wingdings" panose="05000000000000000000" pitchFamily="2" charset="2"/>
              <a:buChar char="§"/>
            </a:pPr>
            <a:r>
              <a:rPr lang="en-GB" b="1" dirty="0" smtClean="0"/>
              <a:t>Comparison: </a:t>
            </a:r>
            <a:r>
              <a:rPr lang="en-GB" dirty="0" smtClean="0"/>
              <a:t>two sites in Frankfurt/Main with urban (city) and rural (airport) characteristics</a:t>
            </a:r>
          </a:p>
          <a:p>
            <a:pPr marL="265113" indent="-265113">
              <a:lnSpc>
                <a:spcPts val="4000"/>
              </a:lnSpc>
              <a:buSzPct val="130000"/>
              <a:buFont typeface="Wingdings" panose="05000000000000000000" pitchFamily="2" charset="2"/>
              <a:buChar char="§"/>
            </a:pPr>
            <a:r>
              <a:rPr lang="en-GB" b="1" dirty="0" smtClean="0"/>
              <a:t>City site: </a:t>
            </a:r>
            <a:r>
              <a:rPr lang="en-GB" dirty="0" smtClean="0"/>
              <a:t>data from 1758 (annual) / 1870 (daily); varying locations (table 1 from 1949)</a:t>
            </a:r>
          </a:p>
          <a:p>
            <a:pPr marL="265113" indent="-265113">
              <a:lnSpc>
                <a:spcPts val="4000"/>
              </a:lnSpc>
              <a:buSzPct val="130000"/>
              <a:buFont typeface="Wingdings" panose="05000000000000000000" pitchFamily="2" charset="2"/>
              <a:buChar char="§"/>
            </a:pPr>
            <a:r>
              <a:rPr lang="en-GB" b="1" dirty="0" smtClean="0"/>
              <a:t>Airport site: </a:t>
            </a:r>
            <a:r>
              <a:rPr lang="en-GB" dirty="0" smtClean="0"/>
              <a:t>daily data since 1949; good reference for site changes and urbanisation effect of the respective city locations (altitude 112 m NN, no larger site change until 11/2014)</a:t>
            </a:r>
          </a:p>
          <a:p>
            <a:pPr marL="265113" indent="-265113">
              <a:lnSpc>
                <a:spcPts val="4000"/>
              </a:lnSpc>
              <a:buSzPct val="130000"/>
              <a:buFont typeface="Wingdings" panose="05000000000000000000" pitchFamily="2" charset="2"/>
              <a:buChar char="§"/>
            </a:pPr>
            <a:r>
              <a:rPr lang="en-GB" b="1" dirty="0" smtClean="0"/>
              <a:t>Annual temperature series: </a:t>
            </a:r>
            <a:r>
              <a:rPr lang="en-GB" dirty="0" smtClean="0"/>
              <a:t>from 1949 airport data, before based on various city locations homogenised and recalculated to airport site; based on </a:t>
            </a:r>
            <a:r>
              <a:rPr lang="en-GB" dirty="0" err="1" smtClean="0"/>
              <a:t>Brinckmann</a:t>
            </a:r>
            <a:r>
              <a:rPr lang="en-GB" dirty="0" smtClean="0"/>
              <a:t> (2005) / Schönwiese (2015)</a:t>
            </a:r>
          </a:p>
          <a:p>
            <a:pPr marL="265113" indent="-265113">
              <a:lnSpc>
                <a:spcPts val="4000"/>
              </a:lnSpc>
              <a:buSzPct val="130000"/>
              <a:buFont typeface="Wingdings" panose="05000000000000000000" pitchFamily="2" charset="2"/>
              <a:buChar char="§"/>
            </a:pPr>
            <a:r>
              <a:rPr lang="en-GB" b="1" dirty="0" smtClean="0"/>
              <a:t>Site change effects: </a:t>
            </a:r>
            <a:r>
              <a:rPr lang="en-GB" dirty="0" smtClean="0"/>
              <a:t>considerable for even small relocations (average annual deviation between coolest and warmest site 0.9 K for TN and TX; up to 1.3 K in certain months; fig.1)</a:t>
            </a:r>
          </a:p>
          <a:p>
            <a:pPr marL="265113" indent="-265113">
              <a:lnSpc>
                <a:spcPts val="4000"/>
              </a:lnSpc>
              <a:buSzPct val="130000"/>
              <a:buFont typeface="Wingdings" panose="05000000000000000000" pitchFamily="2" charset="2"/>
              <a:buChar char="§"/>
            </a:pPr>
            <a:r>
              <a:rPr lang="en-GB" b="1" dirty="0" smtClean="0"/>
              <a:t>Urbanisation effects: </a:t>
            </a:r>
            <a:r>
              <a:rPr lang="en-GB" dirty="0" smtClean="0"/>
              <a:t>city warming (strongly) visible for TN (long-term annual average of 1.1K; up to 1.8 K in certain months), but low for TX (average of 0.1 K; between -0.5 and 0.8; fig.1)</a:t>
            </a:r>
          </a:p>
          <a:p>
            <a:pPr marL="265113" indent="-265113" algn="just">
              <a:lnSpc>
                <a:spcPts val="4000"/>
              </a:lnSpc>
              <a:buSzPct val="130000"/>
              <a:buFont typeface="Wingdings" panose="05000000000000000000" pitchFamily="2" charset="2"/>
              <a:buChar char="§"/>
            </a:pPr>
            <a:endParaRPr kumimoji="0" lang="en-GB" sz="2400" b="1" i="0" u="none" strike="noStrike" kern="120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9" name="Rechteck 38"/>
          <p:cNvSpPr/>
          <p:nvPr/>
        </p:nvSpPr>
        <p:spPr>
          <a:xfrm>
            <a:off x="16364123" y="18814256"/>
            <a:ext cx="13105456" cy="1107996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8976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1" u="none" strike="noStrike" kern="0" cap="none" spc="0" normalizeH="0" baseline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Figure 1: </a:t>
            </a:r>
            <a:r>
              <a:rPr lang="en-US" sz="2200" i="1" kern="0" dirty="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Monthly averages of minimum (TN) and maximum (TX) temperature: d</a:t>
            </a:r>
            <a:r>
              <a:rPr kumimoji="0" lang="en-US" sz="2200" b="0" i="1" u="none" strike="noStrike" kern="0" cap="none" spc="0" normalizeH="0" baseline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ifference </a:t>
            </a:r>
            <a:r>
              <a:rPr lang="en-US" sz="2200" i="1" kern="0" dirty="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of selected Frankfurt/Main city locations (see table 1) from Frankfurt/Main airport</a:t>
            </a:r>
            <a:r>
              <a:rPr kumimoji="0" lang="en-US" sz="2200" i="1" strike="noStrike" kern="0" cap="none" spc="0" normalizeH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; location “</a:t>
            </a:r>
            <a:r>
              <a:rPr kumimoji="0" lang="en-US" sz="2200" i="1" strike="noStrike" kern="0" cap="none" spc="0" normalizeH="0" dirty="0" err="1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Palmengarten</a:t>
            </a:r>
            <a:r>
              <a:rPr kumimoji="0" lang="en-US" sz="2200" i="1" strike="noStrike" kern="0" cap="none" spc="0" normalizeH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” split into two periods </a:t>
            </a:r>
            <a:r>
              <a:rPr kumimoji="0" lang="en-US" sz="2200" b="0" i="1" strike="noStrike" kern="0" cap="none" spc="0" normalizeH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of similar length for comparison purposes </a:t>
            </a:r>
            <a:r>
              <a:rPr kumimoji="0" lang="en-US" sz="2200" b="0" i="1" u="none" strike="noStrike" kern="0" cap="none" spc="0" normalizeH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(I: 11/1985–1996; II: 1997–7/2008)</a:t>
            </a:r>
          </a:p>
        </p:txBody>
      </p:sp>
      <p:grpSp>
        <p:nvGrpSpPr>
          <p:cNvPr id="62" name="Gruppieren 61"/>
          <p:cNvGrpSpPr/>
          <p:nvPr/>
        </p:nvGrpSpPr>
        <p:grpSpPr>
          <a:xfrm>
            <a:off x="6628185" y="33662762"/>
            <a:ext cx="5363896" cy="5288737"/>
            <a:chOff x="6571035" y="34005662"/>
            <a:chExt cx="5363896" cy="5288737"/>
          </a:xfrm>
        </p:grpSpPr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 l="14859"/>
            <a:stretch>
              <a:fillRect/>
            </a:stretch>
          </p:blipFill>
          <p:spPr bwMode="auto">
            <a:xfrm>
              <a:off x="6571035" y="34335986"/>
              <a:ext cx="5363896" cy="4958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9" name="Textfeld 58"/>
            <p:cNvSpPr txBox="1"/>
            <p:nvPr/>
          </p:nvSpPr>
          <p:spPr>
            <a:xfrm>
              <a:off x="7219107" y="34005662"/>
              <a:ext cx="410445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i="0" u="none" strike="noStrike" kern="0" cap="none" spc="0" normalizeH="0" baseline="0" smtClean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100-year mean</a:t>
              </a:r>
              <a:endParaRPr kumimoji="0" lang="en-US" sz="2600" b="1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0" name="Inhaltsplatzhalter 26"/>
          <p:cNvSpPr txBox="1">
            <a:spLocks/>
          </p:cNvSpPr>
          <p:nvPr/>
        </p:nvSpPr>
        <p:spPr>
          <a:xfrm>
            <a:off x="666379" y="28893094"/>
            <a:ext cx="11089232" cy="42484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3179460" rtl="0" eaLnBrk="1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kern="1200" cap="none" baseline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42900" indent="-342900" algn="l" defTabSz="3179460" rtl="0" eaLnBrk="1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§"/>
              <a:defRPr sz="2400" kern="120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20000" indent="-360000" algn="l" defTabSz="3179460" rtl="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1"/>
              </a:buClr>
              <a:buFont typeface="Courier New" pitchFamily="49" charset="0"/>
              <a:buChar char="o"/>
              <a:defRPr sz="2400" kern="120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440000" indent="-360000" algn="l" defTabSz="3179460" rtl="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–"/>
              <a:defRPr sz="2400" kern="120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160000" indent="-360000" algn="l" defTabSz="3179460" rtl="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8743516" indent="-794865" algn="l" defTabSz="31794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333246" indent="-794865" algn="l" defTabSz="31794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922976" indent="-794865" algn="l" defTabSz="31794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512706" indent="-794865" algn="l" defTabSz="31794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algn="just">
              <a:lnSpc>
                <a:spcPts val="4000"/>
              </a:lnSpc>
              <a:buSzPct val="130000"/>
              <a:buFont typeface="Wingdings" panose="05000000000000000000" pitchFamily="2" charset="2"/>
              <a:buChar char="§"/>
            </a:pPr>
            <a:r>
              <a:rPr lang="en-GB" b="1" dirty="0" smtClean="0"/>
              <a:t>Secular temperature variability (1): </a:t>
            </a:r>
            <a:r>
              <a:rPr lang="en-GB" dirty="0" smtClean="0"/>
              <a:t>decadal-scale and yearly fluctuations dominate long-term trends until 20</a:t>
            </a:r>
            <a:r>
              <a:rPr lang="en-GB" baseline="30000" dirty="0" smtClean="0"/>
              <a:t>th</a:t>
            </a:r>
            <a:r>
              <a:rPr lang="en-GB" dirty="0" smtClean="0"/>
              <a:t> century (fig. 2); very similar developments in nearby Karlsruhe and in Prague since ca. 1850 (Paris reflects more maritime climate), earlier times may still be impacted by remaining </a:t>
            </a:r>
            <a:r>
              <a:rPr lang="en-GB" dirty="0" err="1" smtClean="0"/>
              <a:t>inhomogenities</a:t>
            </a:r>
            <a:r>
              <a:rPr lang="en-GB" dirty="0" smtClean="0"/>
              <a:t> (fig. 3)</a:t>
            </a:r>
            <a:endParaRPr lang="en-GB" b="1" dirty="0" smtClean="0"/>
          </a:p>
          <a:p>
            <a:pPr marL="265113" indent="-265113" algn="just">
              <a:lnSpc>
                <a:spcPts val="4000"/>
              </a:lnSpc>
              <a:buSzPct val="130000"/>
              <a:buFont typeface="Wingdings" panose="05000000000000000000" pitchFamily="2" charset="2"/>
              <a:buChar char="§"/>
            </a:pPr>
            <a:r>
              <a:rPr lang="en-GB" b="1" dirty="0" smtClean="0"/>
              <a:t>Secular temperature variability (2): </a:t>
            </a:r>
            <a:r>
              <a:rPr lang="en-GB" dirty="0" smtClean="0"/>
              <a:t>only</a:t>
            </a:r>
            <a:r>
              <a:rPr lang="en-GB" b="1" dirty="0" smtClean="0"/>
              <a:t> </a:t>
            </a:r>
            <a:r>
              <a:rPr lang="en-GB" dirty="0" smtClean="0"/>
              <a:t>1 K spread between coldest (1829–1858) and warmest 30-year-periods (1948–1977) up to the 1980s (fig. 2, 3)</a:t>
            </a:r>
            <a:endParaRPr lang="en-GB" b="1" dirty="0" smtClean="0"/>
          </a:p>
          <a:p>
            <a:pPr marL="265113" indent="-265113" algn="just">
              <a:lnSpc>
                <a:spcPts val="4000"/>
              </a:lnSpc>
              <a:buSzPct val="130000"/>
              <a:buFont typeface="Wingdings" panose="05000000000000000000" pitchFamily="2" charset="2"/>
              <a:buChar char="§"/>
            </a:pPr>
            <a:r>
              <a:rPr lang="en-GB" b="1" dirty="0" smtClean="0"/>
              <a:t>Recent temperature level: </a:t>
            </a:r>
            <a:r>
              <a:rPr lang="en-GB" u="sng" dirty="0" smtClean="0"/>
              <a:t>30-year-mean</a:t>
            </a:r>
            <a:r>
              <a:rPr lang="en-GB" dirty="0" smtClean="0"/>
              <a:t> 1986–2015 was warmer than any single </a:t>
            </a:r>
            <a:r>
              <a:rPr lang="en-GB" u="sng" dirty="0" smtClean="0"/>
              <a:t>year</a:t>
            </a:r>
            <a:r>
              <a:rPr lang="en-GB" dirty="0" smtClean="0"/>
              <a:t> before 1988 (10.82°C; earlier annual maximum: 10.6°C; fig. 2, 3)</a:t>
            </a:r>
          </a:p>
          <a:p>
            <a:pPr marL="265113" indent="-265113" algn="just">
              <a:lnSpc>
                <a:spcPts val="4000"/>
              </a:lnSpc>
              <a:buSzPct val="130000"/>
              <a:buFont typeface="Wingdings" panose="05000000000000000000" pitchFamily="2" charset="2"/>
              <a:buChar char="§"/>
            </a:pPr>
            <a:endParaRPr kumimoji="0" lang="en-GB" sz="2400" b="1" i="0" u="none" strike="noStrike" kern="120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4" cstate="print"/>
          <a:srcRect t="15052"/>
          <a:stretch>
            <a:fillRect/>
          </a:stretch>
        </p:blipFill>
        <p:spPr bwMode="auto">
          <a:xfrm>
            <a:off x="810395" y="21664860"/>
            <a:ext cx="10800000" cy="5925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4" name="Inhaltsplatzhalter 26"/>
          <p:cNvSpPr txBox="1">
            <a:spLocks/>
          </p:cNvSpPr>
          <p:nvPr/>
        </p:nvSpPr>
        <p:spPr>
          <a:xfrm>
            <a:off x="12547699" y="21764302"/>
            <a:ext cx="8280920" cy="42484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3179460" rtl="0" eaLnBrk="1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kern="1200" cap="none" baseline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42900" indent="-342900" algn="l" defTabSz="3179460" rtl="0" eaLnBrk="1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§"/>
              <a:defRPr sz="2400" kern="120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20000" indent="-360000" algn="l" defTabSz="3179460" rtl="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1"/>
              </a:buClr>
              <a:buFont typeface="Courier New" pitchFamily="49" charset="0"/>
              <a:buChar char="o"/>
              <a:defRPr sz="2400" kern="120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440000" indent="-360000" algn="l" defTabSz="3179460" rtl="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–"/>
              <a:defRPr sz="2400" kern="120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160000" indent="-360000" algn="l" defTabSz="3179460" rtl="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8743516" indent="-794865" algn="l" defTabSz="31794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333246" indent="-794865" algn="l" defTabSz="31794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922976" indent="-794865" algn="l" defTabSz="31794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512706" indent="-794865" algn="l" defTabSz="31794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algn="just">
              <a:lnSpc>
                <a:spcPts val="4000"/>
              </a:lnSpc>
              <a:buSzPct val="130000"/>
              <a:buFont typeface="Wingdings" panose="05000000000000000000" pitchFamily="2" charset="2"/>
              <a:buChar char="§"/>
            </a:pPr>
            <a:r>
              <a:rPr lang="en-GB" b="1" dirty="0" smtClean="0">
                <a:solidFill>
                  <a:schemeClr val="tx1"/>
                </a:solidFill>
              </a:rPr>
              <a:t>Site change effects: </a:t>
            </a:r>
            <a:r>
              <a:rPr lang="en-GB" dirty="0" smtClean="0">
                <a:solidFill>
                  <a:schemeClr val="tx1"/>
                </a:solidFill>
              </a:rPr>
              <a:t>similar long-term developments between city and city/airport, but switch to airport leads to artificial enhancement of cold extremes in 1950s/1960s</a:t>
            </a:r>
            <a:endParaRPr lang="en-GB" b="1" dirty="0" smtClean="0">
              <a:solidFill>
                <a:schemeClr val="tx1"/>
              </a:solidFill>
            </a:endParaRPr>
          </a:p>
          <a:p>
            <a:pPr marL="265113" indent="-265113" algn="just">
              <a:lnSpc>
                <a:spcPts val="4000"/>
              </a:lnSpc>
              <a:buSzPct val="130000"/>
              <a:buFont typeface="Wingdings" panose="05000000000000000000" pitchFamily="2" charset="2"/>
              <a:buChar char="§"/>
            </a:pPr>
            <a:r>
              <a:rPr lang="en-GB" b="1" dirty="0" smtClean="0">
                <a:solidFill>
                  <a:schemeClr val="tx1"/>
                </a:solidFill>
              </a:rPr>
              <a:t>Cold extremes: </a:t>
            </a:r>
            <a:r>
              <a:rPr lang="en-GB" dirty="0" smtClean="0">
                <a:solidFill>
                  <a:schemeClr val="tx1"/>
                </a:solidFill>
              </a:rPr>
              <a:t>most frequent until the 1920s; suddenly disappear almost completely from 1988</a:t>
            </a:r>
          </a:p>
          <a:p>
            <a:pPr marL="265113" indent="-265113" algn="just">
              <a:lnSpc>
                <a:spcPts val="4000"/>
              </a:lnSpc>
              <a:buSzPct val="130000"/>
              <a:buFont typeface="Wingdings" panose="05000000000000000000" pitchFamily="2" charset="2"/>
              <a:buChar char="§"/>
            </a:pPr>
            <a:r>
              <a:rPr lang="en-GB" b="1" dirty="0" smtClean="0">
                <a:solidFill>
                  <a:schemeClr val="tx1"/>
                </a:solidFill>
              </a:rPr>
              <a:t>Warm extremes: </a:t>
            </a:r>
            <a:r>
              <a:rPr lang="en-GB" dirty="0" smtClean="0">
                <a:solidFill>
                  <a:schemeClr val="tx1"/>
                </a:solidFill>
              </a:rPr>
              <a:t>well-distributed until the 1980s with notable maximum in 1947; sudden rise from 1989 and again 2002 (only now strong </a:t>
            </a:r>
            <a:r>
              <a:rPr lang="en-GB" u="sng" dirty="0" smtClean="0">
                <a:solidFill>
                  <a:schemeClr val="tx1"/>
                </a:solidFill>
              </a:rPr>
              <a:t>urbanisation effect</a:t>
            </a:r>
            <a:r>
              <a:rPr lang="en-GB" dirty="0" smtClean="0">
                <a:solidFill>
                  <a:schemeClr val="tx1"/>
                </a:solidFill>
              </a:rPr>
              <a:t> in the city)</a:t>
            </a:r>
            <a:endParaRPr lang="en-GB" b="1" dirty="0" smtClean="0">
              <a:solidFill>
                <a:schemeClr val="tx1"/>
              </a:solidFill>
            </a:endParaRPr>
          </a:p>
          <a:p>
            <a:pPr marL="265113" indent="-265113" algn="just">
              <a:lnSpc>
                <a:spcPts val="4000"/>
              </a:lnSpc>
              <a:buSzPct val="130000"/>
              <a:buFont typeface="Wingdings" panose="05000000000000000000" pitchFamily="2" charset="2"/>
              <a:buChar char="§"/>
            </a:pPr>
            <a:endParaRPr kumimoji="0" lang="en-GB" sz="2400" b="1" i="0" u="none" strike="noStrike" kern="120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7" name="Inhaltsplatzhalter 26"/>
          <p:cNvSpPr txBox="1">
            <a:spLocks/>
          </p:cNvSpPr>
          <p:nvPr/>
        </p:nvSpPr>
        <p:spPr>
          <a:xfrm>
            <a:off x="21404683" y="31773414"/>
            <a:ext cx="8136904" cy="41044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3179460" rtl="0" eaLnBrk="1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b="0" kern="1200" cap="none" baseline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42900" indent="-342900" algn="l" defTabSz="3179460" rtl="0" eaLnBrk="1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§"/>
              <a:defRPr sz="2400" kern="120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20000" indent="-360000" algn="l" defTabSz="3179460" rtl="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1"/>
              </a:buClr>
              <a:buFont typeface="Courier New" pitchFamily="49" charset="0"/>
              <a:buChar char="o"/>
              <a:defRPr sz="2400" kern="120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440000" indent="-360000" algn="l" defTabSz="3179460" rtl="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–"/>
              <a:defRPr sz="2400" kern="120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160000" indent="-360000" algn="l" defTabSz="3179460" rtl="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8743516" indent="-794865" algn="l" defTabSz="31794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333246" indent="-794865" algn="l" defTabSz="31794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922976" indent="-794865" algn="l" defTabSz="31794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512706" indent="-794865" algn="l" defTabSz="31794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algn="just">
              <a:lnSpc>
                <a:spcPts val="4000"/>
              </a:lnSpc>
              <a:buSzPct val="130000"/>
              <a:buFont typeface="Wingdings" panose="05000000000000000000" pitchFamily="2" charset="2"/>
              <a:buChar char="§"/>
            </a:pPr>
            <a:r>
              <a:rPr lang="en-GB" b="1" dirty="0" smtClean="0">
                <a:solidFill>
                  <a:schemeClr val="tx1"/>
                </a:solidFill>
              </a:rPr>
              <a:t>Hot days: </a:t>
            </a:r>
            <a:r>
              <a:rPr lang="en-GB" dirty="0" smtClean="0">
                <a:solidFill>
                  <a:schemeClr val="tx1"/>
                </a:solidFill>
              </a:rPr>
              <a:t>natural decadal variability with warmer 1931– 1960 and colder 1961–1990 periods gets visible; recent 30-year-period warmest, but without new extremes (fig. 5)</a:t>
            </a:r>
          </a:p>
          <a:p>
            <a:pPr marL="265113" indent="-265113" algn="just">
              <a:lnSpc>
                <a:spcPts val="4000"/>
              </a:lnSpc>
              <a:buSzPct val="130000"/>
              <a:buFont typeface="Wingdings" panose="05000000000000000000" pitchFamily="2" charset="2"/>
              <a:buChar char="§"/>
            </a:pPr>
            <a:r>
              <a:rPr lang="en-GB" b="1" dirty="0" smtClean="0">
                <a:solidFill>
                  <a:schemeClr val="tx1"/>
                </a:solidFill>
              </a:rPr>
              <a:t>Tropical nights: </a:t>
            </a:r>
            <a:r>
              <a:rPr lang="en-GB" dirty="0" smtClean="0">
                <a:solidFill>
                  <a:schemeClr val="tx1"/>
                </a:solidFill>
              </a:rPr>
              <a:t>hardly relevant until the 1980s; strong increase from the end-1980s with (a few) tropical nights in most years now</a:t>
            </a:r>
          </a:p>
          <a:p>
            <a:pPr marL="265113" indent="-265113" algn="just">
              <a:lnSpc>
                <a:spcPts val="4000"/>
              </a:lnSpc>
              <a:buSzPct val="130000"/>
              <a:buFont typeface="Wingdings" panose="05000000000000000000" pitchFamily="2" charset="2"/>
              <a:buChar char="§"/>
            </a:pPr>
            <a:r>
              <a:rPr lang="en-GB" b="1" dirty="0" smtClean="0">
                <a:solidFill>
                  <a:schemeClr val="tx1"/>
                </a:solidFill>
              </a:rPr>
              <a:t>Urbanisation effect: </a:t>
            </a:r>
            <a:r>
              <a:rPr lang="en-GB" dirty="0" smtClean="0">
                <a:solidFill>
                  <a:schemeClr val="tx1"/>
                </a:solidFill>
              </a:rPr>
              <a:t>very similar results for hot days, but city site shows much stronger rise in tropical nights</a:t>
            </a:r>
            <a:endParaRPr lang="en-GB" b="1" dirty="0" smtClean="0">
              <a:solidFill>
                <a:schemeClr val="tx1"/>
              </a:solidFill>
            </a:endParaRPr>
          </a:p>
          <a:p>
            <a:pPr marL="265113" indent="-265113" algn="just">
              <a:lnSpc>
                <a:spcPts val="4000"/>
              </a:lnSpc>
              <a:buSzPct val="130000"/>
              <a:buFont typeface="Wingdings" panose="05000000000000000000" pitchFamily="2" charset="2"/>
              <a:buChar char="§"/>
            </a:pPr>
            <a:endParaRPr lang="en-GB" b="1" dirty="0" smtClean="0">
              <a:solidFill>
                <a:schemeClr val="tx1"/>
              </a:solidFill>
            </a:endParaRPr>
          </a:p>
          <a:p>
            <a:pPr marL="265113" indent="-265113" algn="just">
              <a:lnSpc>
                <a:spcPts val="4000"/>
              </a:lnSpc>
              <a:buSzPct val="130000"/>
              <a:buFont typeface="Wingdings" panose="05000000000000000000" pitchFamily="2" charset="2"/>
              <a:buChar char="§"/>
            </a:pPr>
            <a:endParaRPr kumimoji="0" lang="en-GB" sz="2400" b="1" i="0" u="none" strike="noStrike" kern="120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4" name="Rechteck 93"/>
          <p:cNvSpPr/>
          <p:nvPr/>
        </p:nvSpPr>
        <p:spPr>
          <a:xfrm>
            <a:off x="21548699" y="30477270"/>
            <a:ext cx="8136904" cy="1107996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8976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2200" b="1" i="1" u="none" strike="noStrike" kern="0" cap="none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Figure 5: </a:t>
            </a:r>
            <a:r>
              <a:rPr kumimoji="0" lang="en-US" sz="2200" i="1" u="none" strike="noStrike" kern="0" cap="none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Time series of hot</a:t>
            </a:r>
            <a:r>
              <a:rPr lang="en-US" sz="2200" i="1" kern="0" dirty="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 days </a:t>
            </a:r>
            <a:r>
              <a:rPr lang="en-US" sz="2200" i="1" kern="0" dirty="0" smtClean="0">
                <a:solidFill>
                  <a:srgbClr val="7F7F7F"/>
                </a:solidFill>
                <a:latin typeface="Arial"/>
                <a:cs typeface="Arial"/>
              </a:rPr>
              <a:t>and tropical nights</a:t>
            </a:r>
            <a:r>
              <a:rPr lang="en-US" sz="2200" i="1" kern="0" dirty="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; evaluations for a) Frankfurt city site from 1870 and b) Frankfurt airport site from 1949; 30-year-means from 1871–1900, last 1986–2015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61816" y="13843422"/>
            <a:ext cx="8686971" cy="48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6" cstate="print"/>
          <a:srcRect l="14216"/>
          <a:stretch>
            <a:fillRect/>
          </a:stretch>
        </p:blipFill>
        <p:spPr bwMode="auto">
          <a:xfrm>
            <a:off x="22234871" y="13843422"/>
            <a:ext cx="7452070" cy="48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47699" y="26156790"/>
            <a:ext cx="8418201" cy="41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547699" y="30261246"/>
            <a:ext cx="8418201" cy="41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332675" y="22124342"/>
            <a:ext cx="8418199" cy="41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332675" y="26279541"/>
            <a:ext cx="8418199" cy="41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2" name="Abgerundetes Rechteck 71"/>
          <p:cNvSpPr/>
          <p:nvPr/>
        </p:nvSpPr>
        <p:spPr>
          <a:xfrm>
            <a:off x="12403683" y="20615596"/>
            <a:ext cx="17353928" cy="15408571"/>
          </a:xfrm>
          <a:prstGeom prst="roundRect">
            <a:avLst>
              <a:gd name="adj" fmla="val 4802"/>
            </a:avLst>
          </a:prstGeom>
          <a:noFill/>
          <a:ln w="635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1186</Words>
  <Application>Microsoft Office PowerPoint</Application>
  <PresentationFormat>Benutzerdefiniert</PresentationFormat>
  <Paragraphs>60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Arial</vt:lpstr>
      <vt:lpstr>Calibri</vt:lpstr>
      <vt:lpstr>Tahoma</vt:lpstr>
      <vt:lpstr>Times New Roman</vt:lpstr>
      <vt:lpstr>Wingdings</vt:lpstr>
      <vt:lpstr>Larissa-Design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Europas Klima und Zirkulation</dc:title>
  <dc:creator>Andreas Hoy</dc:creator>
  <cp:lastModifiedBy>Christian Schönwiese</cp:lastModifiedBy>
  <cp:revision>363</cp:revision>
  <cp:lastPrinted>2014-05-06T09:00:16Z</cp:lastPrinted>
  <dcterms:created xsi:type="dcterms:W3CDTF">2012-08-15T12:12:27Z</dcterms:created>
  <dcterms:modified xsi:type="dcterms:W3CDTF">2017-04-10T08:40:08Z</dcterms:modified>
</cp:coreProperties>
</file>