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4500" cy="99822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D4D4C-2964-49F6-AC7C-5867A65044F7}" type="datetimeFigureOut">
              <a:rPr lang="de-DE"/>
              <a:pPr>
                <a:defRPr/>
              </a:pPr>
              <a:t>18.10.2022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ECEC3-604F-44FA-9C6A-267A747C033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6407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590EE-C377-495F-B264-7ED17C271A38}" type="datetimeFigureOut">
              <a:rPr lang="de-DE"/>
              <a:pPr>
                <a:defRPr/>
              </a:pPr>
              <a:t>18.10.2022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DBB82-A8EB-4776-AAEB-B2A60B471BC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3998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77DE8-4382-450F-90A7-64019EB2075B}" type="datetimeFigureOut">
              <a:rPr lang="de-DE"/>
              <a:pPr>
                <a:defRPr/>
              </a:pPr>
              <a:t>18.10.2022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755A8-F6F7-4B63-B440-1A373BBB449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2436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E9CF9-E82F-4D6E-848C-A96B8CF9F7A6}" type="datetimeFigureOut">
              <a:rPr lang="de-DE"/>
              <a:pPr>
                <a:defRPr/>
              </a:pPr>
              <a:t>18.10.2022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82E81-9ACB-4D4A-BD57-E2486EDDAFE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0746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8A508-F27B-49BB-B695-705A38D5134D}" type="datetimeFigureOut">
              <a:rPr lang="de-DE"/>
              <a:pPr>
                <a:defRPr/>
              </a:pPr>
              <a:t>18.10.2022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B42C0-28DB-4395-9B97-43DB914271A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56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2C8DE-AA87-4232-AFC7-AF75DC49EA87}" type="datetimeFigureOut">
              <a:rPr lang="de-DE"/>
              <a:pPr>
                <a:defRPr/>
              </a:pPr>
              <a:t>18.10.2022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B4AD0-840B-4771-A784-48A4C806B8B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12114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96E52-10C0-40E8-8C94-751FA8B9D645}" type="datetimeFigureOut">
              <a:rPr lang="de-DE"/>
              <a:pPr>
                <a:defRPr/>
              </a:pPr>
              <a:t>18.10.2022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D7C0D-9A6B-44C3-B1EB-ACB9D488E2F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5766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FBD4E-C275-46E9-A0C5-F4FE3E475BF5}" type="datetimeFigureOut">
              <a:rPr lang="de-DE"/>
              <a:pPr>
                <a:defRPr/>
              </a:pPr>
              <a:t>18.10.2022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F4D43-0E9D-4DF2-8D65-13C6CD83C30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860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B0992-CF38-4AE8-BDE5-442FA1849AEF}" type="datetimeFigureOut">
              <a:rPr lang="de-DE"/>
              <a:pPr>
                <a:defRPr/>
              </a:pPr>
              <a:t>18.10.2022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E3B34-6519-4945-8219-14F68C56B03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6164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2ABA7-8323-427D-BA81-FA4C59807A46}" type="datetimeFigureOut">
              <a:rPr lang="de-DE"/>
              <a:pPr>
                <a:defRPr/>
              </a:pPr>
              <a:t>18.10.2022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AB830-3F1D-4342-AC60-1EBE69B533E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6806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44B30-26D2-446B-B264-658CF7AEFA52}" type="datetimeFigureOut">
              <a:rPr lang="de-DE"/>
              <a:pPr>
                <a:defRPr/>
              </a:pPr>
              <a:t>18.10.2022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3776A-F62B-499D-9351-81662E925E9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70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5A7C19-31E5-429B-B310-D46EE43C5516}" type="datetimeFigureOut">
              <a:rPr lang="de-DE"/>
              <a:pPr>
                <a:defRPr/>
              </a:pPr>
              <a:t>18.10.2022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F5E5B4D-F5B5-484E-92B5-188FA469C4B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 flipV="1">
            <a:off x="534988" y="1463675"/>
            <a:ext cx="11268075" cy="4838700"/>
          </a:xfrm>
          <a:prstGeom prst="rect">
            <a:avLst/>
          </a:prstGeom>
          <a:solidFill>
            <a:schemeClr val="accent1">
              <a:lumMod val="40000"/>
              <a:lumOff val="60000"/>
              <a:alpha val="60000"/>
            </a:schemeClr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96887" y="706535"/>
            <a:ext cx="11268075" cy="565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144000" bIns="144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dirty="0">
                <a:ln w="10160">
                  <a:solidFill>
                    <a:srgbClr val="4472C4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Institut für Pädagogik der Elementar- und Primarstufe am Fachbereich 04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296275" y="4891088"/>
            <a:ext cx="2393950" cy="13271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bg1"/>
            </a:solidFill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b="1" u="sng" dirty="0">
                <a:solidFill>
                  <a:prstClr val="black"/>
                </a:solidFill>
                <a:latin typeface="+mn-lt"/>
                <a:cs typeface="+mn-cs"/>
              </a:rPr>
              <a:t>Schulpraktische Studien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e-DE" sz="1100" dirty="0">
                <a:solidFill>
                  <a:prstClr val="black"/>
                </a:solidFill>
                <a:latin typeface="+mn-lt"/>
                <a:cs typeface="+mn-cs"/>
              </a:rPr>
              <a:t>Frau Jochum (</a:t>
            </a:r>
            <a:r>
              <a:rPr lang="de-DE" sz="1100" dirty="0" err="1">
                <a:solidFill>
                  <a:prstClr val="black"/>
                </a:solidFill>
                <a:latin typeface="+mn-lt"/>
                <a:cs typeface="+mn-cs"/>
              </a:rPr>
              <a:t>PäMi</a:t>
            </a:r>
            <a:r>
              <a:rPr lang="de-DE" sz="1100" dirty="0">
                <a:solidFill>
                  <a:prstClr val="black"/>
                </a:solidFill>
                <a:latin typeface="+mn-lt"/>
                <a:cs typeface="+mn-cs"/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dirty="0">
                <a:solidFill>
                  <a:prstClr val="black"/>
                </a:solidFill>
                <a:latin typeface="+mn-lt"/>
                <a:cs typeface="+mn-cs"/>
              </a:rPr>
              <a:t>Frau Rotter (</a:t>
            </a:r>
            <a:r>
              <a:rPr lang="de-DE" sz="1100" dirty="0" err="1">
                <a:solidFill>
                  <a:prstClr val="black"/>
                </a:solidFill>
                <a:latin typeface="+mn-lt"/>
                <a:cs typeface="+mn-cs"/>
              </a:rPr>
              <a:t>PäMi</a:t>
            </a:r>
            <a:r>
              <a:rPr lang="de-DE" sz="1100" dirty="0">
                <a:solidFill>
                  <a:prstClr val="black"/>
                </a:solidFill>
                <a:latin typeface="+mn-lt"/>
                <a:cs typeface="+mn-cs"/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dirty="0">
                <a:solidFill>
                  <a:prstClr val="black"/>
                </a:solidFill>
                <a:latin typeface="+mn-lt"/>
                <a:cs typeface="+mn-cs"/>
              </a:rPr>
              <a:t>Frau Schittler (</a:t>
            </a:r>
            <a:r>
              <a:rPr lang="de-DE" sz="1100" dirty="0" err="1">
                <a:solidFill>
                  <a:prstClr val="black"/>
                </a:solidFill>
                <a:latin typeface="+mn-lt"/>
                <a:cs typeface="+mn-cs"/>
              </a:rPr>
              <a:t>PäMi</a:t>
            </a:r>
            <a:r>
              <a:rPr lang="de-DE" sz="1100" dirty="0">
                <a:solidFill>
                  <a:prstClr val="black"/>
                </a:solidFill>
                <a:latin typeface="+mn-lt"/>
                <a:cs typeface="+mn-cs"/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100" dirty="0">
              <a:solidFill>
                <a:prstClr val="black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100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905125" y="3730625"/>
            <a:ext cx="5843588" cy="10080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bg1"/>
            </a:solidFill>
          </a:ln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prstClr val="black"/>
                </a:solidFill>
                <a:latin typeface="+mn-lt"/>
                <a:cs typeface="+mn-cs"/>
              </a:rPr>
              <a:t>Institut für Pädagogik der Elementar- und Primarstufe – WE II </a:t>
            </a:r>
          </a:p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prstClr val="black"/>
                </a:solidFill>
                <a:latin typeface="+mn-lt"/>
                <a:cs typeface="+mn-cs"/>
              </a:rPr>
              <a:t>Geschäftsführende Direktorin – Frau Prof.in Dr. Galina Putjata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prstClr val="black"/>
                </a:solidFill>
                <a:latin typeface="+mn-lt"/>
                <a:cs typeface="+mn-cs"/>
              </a:rPr>
              <a:t>Stellvertretung – Frau Prof.in Dr. Ilonca Hardy</a:t>
            </a:r>
          </a:p>
        </p:txBody>
      </p:sp>
      <p:sp>
        <p:nvSpPr>
          <p:cNvPr id="2054" name="Textfeld 8"/>
          <p:cNvSpPr txBox="1">
            <a:spLocks noChangeArrowheads="1"/>
          </p:cNvSpPr>
          <p:nvPr/>
        </p:nvSpPr>
        <p:spPr bwMode="auto">
          <a:xfrm>
            <a:off x="3665538" y="1577975"/>
            <a:ext cx="2366962" cy="1963738"/>
          </a:xfrm>
          <a:prstGeom prst="rect">
            <a:avLst/>
          </a:prstGeom>
          <a:solidFill>
            <a:srgbClr val="73A9DB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de-DE" altLang="de-DE" sz="1200" b="1" u="sng" dirty="0">
                <a:solidFill>
                  <a:srgbClr val="000000"/>
                </a:solidFill>
              </a:rPr>
              <a:t>Grundschulpädagogik mit Schwerpunkt empirische Bildungsforschung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de-DE" altLang="de-DE" sz="1200" b="1" dirty="0">
                <a:solidFill>
                  <a:srgbClr val="000000"/>
                </a:solidFill>
              </a:rPr>
              <a:t>Leitung: Frau Prof.in Dr. Hardy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000000"/>
                </a:solidFill>
              </a:rPr>
              <a:t>Frau Dr. </a:t>
            </a:r>
            <a:r>
              <a:rPr lang="de-DE" altLang="de-DE" sz="1200" dirty="0" err="1">
                <a:solidFill>
                  <a:srgbClr val="000000"/>
                </a:solidFill>
              </a:rPr>
              <a:t>Jurecka</a:t>
            </a:r>
            <a:r>
              <a:rPr lang="de-DE" altLang="de-DE" sz="1200" dirty="0">
                <a:solidFill>
                  <a:srgbClr val="000000"/>
                </a:solidFill>
              </a:rPr>
              <a:t> (</a:t>
            </a:r>
            <a:r>
              <a:rPr lang="de-DE" altLang="de-DE" sz="1200" dirty="0" err="1">
                <a:solidFill>
                  <a:srgbClr val="000000"/>
                </a:solidFill>
              </a:rPr>
              <a:t>WiMi</a:t>
            </a:r>
            <a:r>
              <a:rPr lang="de-DE" altLang="de-DE" sz="1200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000000"/>
                </a:solidFill>
              </a:rPr>
              <a:t>Frau Dr. Bonanati (WML)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200" dirty="0" smtClean="0">
                <a:solidFill>
                  <a:srgbClr val="000000"/>
                </a:solidFill>
              </a:rPr>
              <a:t>Frau</a:t>
            </a:r>
            <a:r>
              <a:rPr lang="de-DE" altLang="de-DE" sz="1200" dirty="0" smtClean="0">
                <a:solidFill>
                  <a:srgbClr val="000000"/>
                </a:solidFill>
              </a:rPr>
              <a:t> </a:t>
            </a:r>
            <a:r>
              <a:rPr lang="de-DE" altLang="de-DE" sz="1200" dirty="0">
                <a:solidFill>
                  <a:srgbClr val="000000"/>
                </a:solidFill>
              </a:rPr>
              <a:t>Dr. </a:t>
            </a:r>
            <a:r>
              <a:rPr lang="de-DE" altLang="de-DE" sz="1200" dirty="0" err="1">
                <a:solidFill>
                  <a:srgbClr val="000000"/>
                </a:solidFill>
              </a:rPr>
              <a:t>Höhr</a:t>
            </a:r>
            <a:r>
              <a:rPr lang="de-DE" altLang="de-DE" sz="1200" dirty="0">
                <a:solidFill>
                  <a:srgbClr val="000000"/>
                </a:solidFill>
              </a:rPr>
              <a:t> (DM)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000000"/>
                </a:solidFill>
              </a:rPr>
              <a:t>Herr Horvath (DM)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000000"/>
                </a:solidFill>
              </a:rPr>
              <a:t>Frau Koschick (DM)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200" dirty="0">
              <a:solidFill>
                <a:srgbClr val="000000"/>
              </a:solidFill>
            </a:endParaRPr>
          </a:p>
        </p:txBody>
      </p:sp>
      <p:sp>
        <p:nvSpPr>
          <p:cNvPr id="2055" name="Textfeld 9"/>
          <p:cNvSpPr txBox="1">
            <a:spLocks noChangeArrowheads="1"/>
          </p:cNvSpPr>
          <p:nvPr/>
        </p:nvSpPr>
        <p:spPr bwMode="auto">
          <a:xfrm>
            <a:off x="911225" y="1577975"/>
            <a:ext cx="2393950" cy="1963738"/>
          </a:xfrm>
          <a:prstGeom prst="rect">
            <a:avLst/>
          </a:prstGeom>
          <a:solidFill>
            <a:srgbClr val="73A9DB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200" b="1" u="sng">
                <a:solidFill>
                  <a:srgbClr val="000000"/>
                </a:solidFill>
              </a:rPr>
              <a:t>Kindheitsforschung und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de-DE" altLang="de-DE" sz="1200" b="1" u="sng">
                <a:solidFill>
                  <a:srgbClr val="000000"/>
                </a:solidFill>
              </a:rPr>
              <a:t>Elementar-/Primarpädagogik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de-DE" altLang="de-DE" sz="1200" b="1">
                <a:solidFill>
                  <a:srgbClr val="000000"/>
                </a:solidFill>
              </a:rPr>
              <a:t>Leitung: Frau Prof.in Dr. Machold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de-DE" altLang="de-DE" sz="1200">
                <a:solidFill>
                  <a:srgbClr val="000000"/>
                </a:solidFill>
              </a:rPr>
              <a:t>Herr Bak (WiMi)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de-DE" altLang="de-DE" sz="1200">
                <a:solidFill>
                  <a:srgbClr val="000000"/>
                </a:solidFill>
              </a:rPr>
              <a:t>Frau Wienand (WiMi)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de-DE" altLang="de-DE" sz="12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de-DE" altLang="de-DE" sz="1200" b="1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de-DE" altLang="de-DE" sz="1200" b="1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de-DE" altLang="de-DE" sz="1200" b="1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de-DE" altLang="de-DE" sz="12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de-DE" altLang="de-DE" sz="12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de-DE" altLang="de-DE" sz="12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de-DE" altLang="de-DE" sz="12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1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rgbClr val="000000"/>
                </a:solidFill>
              </a:rPr>
              <a:t/>
            </a:r>
            <a:br>
              <a:rPr lang="de-DE" altLang="de-DE" sz="1600">
                <a:solidFill>
                  <a:srgbClr val="000000"/>
                </a:solidFill>
              </a:rPr>
            </a:br>
            <a:endParaRPr lang="de-DE" altLang="de-DE" sz="1600">
              <a:solidFill>
                <a:srgbClr val="000000"/>
              </a:solidFill>
            </a:endParaRPr>
          </a:p>
        </p:txBody>
      </p:sp>
      <p:sp>
        <p:nvSpPr>
          <p:cNvPr id="2056" name="Textfeld 10"/>
          <p:cNvSpPr txBox="1">
            <a:spLocks noChangeArrowheads="1"/>
          </p:cNvSpPr>
          <p:nvPr/>
        </p:nvSpPr>
        <p:spPr bwMode="auto">
          <a:xfrm>
            <a:off x="9239250" y="1522413"/>
            <a:ext cx="2395538" cy="2120900"/>
          </a:xfrm>
          <a:prstGeom prst="rect">
            <a:avLst/>
          </a:prstGeom>
          <a:solidFill>
            <a:srgbClr val="73A9DB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de-DE" altLang="de-DE" sz="1200" b="1" u="sng" dirty="0" err="1">
                <a:solidFill>
                  <a:srgbClr val="000000"/>
                </a:solidFill>
              </a:rPr>
              <a:t>Literalität</a:t>
            </a:r>
            <a:r>
              <a:rPr lang="de-DE" altLang="de-DE" sz="1200" b="1" u="sng" dirty="0">
                <a:solidFill>
                  <a:srgbClr val="000000"/>
                </a:solidFill>
              </a:rPr>
              <a:t> und einwanderungsbedingte Mehrsprachigkeit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200" b="1" dirty="0">
                <a:solidFill>
                  <a:srgbClr val="000000"/>
                </a:solidFill>
              </a:rPr>
              <a:t>Leitung: Frau Prof.in Dr. Putjata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e-DE" altLang="de-DE" sz="1200" dirty="0">
                <a:solidFill>
                  <a:srgbClr val="000000"/>
                </a:solidFill>
              </a:rPr>
              <a:t>Frau Dr. David-Erb (</a:t>
            </a:r>
            <a:r>
              <a:rPr lang="de-DE" altLang="de-DE" sz="1200" dirty="0" err="1">
                <a:solidFill>
                  <a:srgbClr val="000000"/>
                </a:solidFill>
              </a:rPr>
              <a:t>WiMi</a:t>
            </a:r>
            <a:r>
              <a:rPr lang="de-DE" altLang="de-DE" sz="1200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000000"/>
                </a:solidFill>
              </a:rPr>
              <a:t>Frau Dr. Hack-Cengizalp (</a:t>
            </a:r>
            <a:r>
              <a:rPr lang="de-DE" altLang="de-DE" sz="1200" dirty="0" err="1">
                <a:solidFill>
                  <a:srgbClr val="000000"/>
                </a:solidFill>
              </a:rPr>
              <a:t>WiMi</a:t>
            </a:r>
            <a:r>
              <a:rPr lang="de-DE" altLang="de-DE" sz="1200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000000"/>
                </a:solidFill>
              </a:rPr>
              <a:t>Frau Reinhardt (</a:t>
            </a:r>
            <a:r>
              <a:rPr lang="de-DE" altLang="de-DE" sz="1200" dirty="0" err="1">
                <a:solidFill>
                  <a:srgbClr val="000000"/>
                </a:solidFill>
              </a:rPr>
              <a:t>WiMi</a:t>
            </a:r>
            <a:r>
              <a:rPr lang="de-DE" altLang="de-DE" sz="1200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e-DE" altLang="de-DE" sz="1200" dirty="0">
                <a:solidFill>
                  <a:srgbClr val="000000"/>
                </a:solidFill>
              </a:rPr>
              <a:t>Frau Koca (DM)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de-DE" sz="1200" dirty="0">
                <a:solidFill>
                  <a:srgbClr val="000000"/>
                </a:solidFill>
              </a:rPr>
              <a:t>Frau Fuchs (DM)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de-DE" altLang="de-DE" sz="1200" dirty="0">
              <a:solidFill>
                <a:srgbClr val="000000"/>
              </a:solidFill>
            </a:endParaRPr>
          </a:p>
        </p:txBody>
      </p:sp>
      <p:sp>
        <p:nvSpPr>
          <p:cNvPr id="2057" name="Textfeld 12"/>
          <p:cNvSpPr txBox="1">
            <a:spLocks noChangeArrowheads="1"/>
          </p:cNvSpPr>
          <p:nvPr/>
        </p:nvSpPr>
        <p:spPr bwMode="auto">
          <a:xfrm>
            <a:off x="6451600" y="1577975"/>
            <a:ext cx="2297113" cy="1966913"/>
          </a:xfrm>
          <a:prstGeom prst="rect">
            <a:avLst/>
          </a:prstGeom>
          <a:solidFill>
            <a:srgbClr val="73A9DB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de-DE" altLang="de-DE" sz="1200" b="1" u="sng">
                <a:solidFill>
                  <a:srgbClr val="000000"/>
                </a:solidFill>
              </a:rPr>
              <a:t>Grundschulpädagogik mit Schwerpunkt Sachunterricht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de-DE" altLang="de-DE" sz="1200" b="1">
                <a:solidFill>
                  <a:srgbClr val="000000"/>
                </a:solidFill>
              </a:rPr>
              <a:t>Leitung: Frau Prof.in Dr. Kucharz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e-DE" altLang="de-DE" sz="1200">
                <a:solidFill>
                  <a:srgbClr val="000000"/>
                </a:solidFill>
              </a:rPr>
              <a:t>Frau Dr. Skorsetz (WiMi)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e-DE" altLang="de-DE" sz="1200">
                <a:solidFill>
                  <a:srgbClr val="000000"/>
                </a:solidFill>
              </a:rPr>
              <a:t>Frau Dr. Weber (WML)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e-DE" altLang="de-DE" sz="1200">
                <a:solidFill>
                  <a:srgbClr val="000000"/>
                </a:solidFill>
              </a:rPr>
              <a:t>Frau Kohlwage (WML)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200">
              <a:solidFill>
                <a:srgbClr val="000000"/>
              </a:solidFill>
            </a:endParaRPr>
          </a:p>
        </p:txBody>
      </p:sp>
      <p:cxnSp>
        <p:nvCxnSpPr>
          <p:cNvPr id="29" name="Gerader Verbinder 28"/>
          <p:cNvCxnSpPr/>
          <p:nvPr/>
        </p:nvCxnSpPr>
        <p:spPr>
          <a:xfrm flipH="1">
            <a:off x="2451100" y="4217988"/>
            <a:ext cx="314325" cy="952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 flipH="1">
            <a:off x="6259513" y="4716463"/>
            <a:ext cx="1587" cy="17462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0" name="Textfeld 14"/>
          <p:cNvSpPr txBox="1">
            <a:spLocks noChangeArrowheads="1"/>
          </p:cNvSpPr>
          <p:nvPr/>
        </p:nvSpPr>
        <p:spPr bwMode="auto">
          <a:xfrm>
            <a:off x="496888" y="238125"/>
            <a:ext cx="8742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800" b="1"/>
              <a:t>Organisationsstruktur des Instituts für Pädagogik der Elementar- und Primarstufe – WE II</a:t>
            </a:r>
          </a:p>
        </p:txBody>
      </p:sp>
      <p:sp>
        <p:nvSpPr>
          <p:cNvPr id="30" name="Pfeil nach oben und unten 29"/>
          <p:cNvSpPr/>
          <p:nvPr/>
        </p:nvSpPr>
        <p:spPr>
          <a:xfrm>
            <a:off x="6259513" y="1287463"/>
            <a:ext cx="114300" cy="15716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31" name="Gerader Verbinder 30"/>
          <p:cNvCxnSpPr/>
          <p:nvPr/>
        </p:nvCxnSpPr>
        <p:spPr>
          <a:xfrm flipH="1">
            <a:off x="2598738" y="4572000"/>
            <a:ext cx="173037" cy="22066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911225" y="3695700"/>
            <a:ext cx="1477963" cy="901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bg1"/>
            </a:solidFill>
          </a:ln>
        </p:spPr>
        <p:txBody>
          <a:bodyPr/>
          <a:lstStyle/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sz="1200" b="1" u="sng" dirty="0">
                <a:solidFill>
                  <a:prstClr val="black"/>
                </a:solidFill>
                <a:latin typeface="+mn-lt"/>
                <a:cs typeface="+mn-cs"/>
              </a:rPr>
              <a:t>Sekretariat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dirty="0">
                <a:solidFill>
                  <a:prstClr val="black"/>
                </a:solidFill>
                <a:latin typeface="+mn-lt"/>
                <a:cs typeface="+mn-cs"/>
              </a:rPr>
              <a:t>Frau Barth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dirty="0">
                <a:solidFill>
                  <a:prstClr val="black"/>
                </a:solidFill>
                <a:latin typeface="+mn-lt"/>
                <a:cs typeface="+mn-cs"/>
              </a:rPr>
              <a:t>Frau Bürkel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dirty="0">
                <a:solidFill>
                  <a:prstClr val="black"/>
                </a:solidFill>
                <a:latin typeface="+mn-lt"/>
                <a:cs typeface="+mn-cs"/>
              </a:rPr>
              <a:t>Frau Villard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5260975" y="4916488"/>
            <a:ext cx="2524125" cy="1266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bg1"/>
            </a:solidFill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de-DE" sz="1200" b="1" u="sng" dirty="0">
                <a:solidFill>
                  <a:prstClr val="black"/>
                </a:solidFill>
                <a:latin typeface="+mn-lt"/>
                <a:cs typeface="+mn-cs"/>
              </a:rPr>
              <a:t>Ästhetische Bildung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e-DE" sz="1200" b="1" dirty="0">
                <a:solidFill>
                  <a:prstClr val="black"/>
                </a:solidFill>
                <a:latin typeface="+mn-lt"/>
                <a:cs typeface="+mn-cs"/>
              </a:rPr>
              <a:t>Leitung: </a:t>
            </a:r>
          </a:p>
          <a:p>
            <a:pPr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de-DE" sz="1200" b="1" dirty="0">
                <a:solidFill>
                  <a:prstClr val="black"/>
                </a:solidFill>
                <a:latin typeface="+mn-lt"/>
                <a:cs typeface="+mn-cs"/>
              </a:rPr>
              <a:t>Frau Dr. Sell (HD)</a:t>
            </a:r>
          </a:p>
          <a:p>
            <a:pPr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endParaRPr lang="de-DE" sz="1100" dirty="0">
              <a:solidFill>
                <a:prstClr val="black"/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endParaRPr lang="de-DE" sz="1100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303463" y="4916488"/>
            <a:ext cx="2452687" cy="1266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bg1"/>
            </a:solidFill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de-DE" sz="1200" b="1" u="sng" dirty="0">
                <a:solidFill>
                  <a:prstClr val="black"/>
                </a:solidFill>
                <a:latin typeface="+mn-lt"/>
                <a:cs typeface="+mn-cs"/>
              </a:rPr>
              <a:t>Neu zugewanderte Kinder und Jugendliche – Sozialräumliche Kindheitsforschung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b="1" dirty="0">
                <a:solidFill>
                  <a:prstClr val="black"/>
                </a:solidFill>
                <a:latin typeface="+mn-lt"/>
                <a:cs typeface="+mn-cs"/>
              </a:rPr>
              <a:t>Leitung: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b="1" dirty="0">
                <a:solidFill>
                  <a:prstClr val="black"/>
                </a:solidFill>
                <a:latin typeface="+mn-lt"/>
                <a:cs typeface="+mn-cs"/>
              </a:rPr>
              <a:t>Frau Seniorprof.in Dr. Röhner</a:t>
            </a:r>
          </a:p>
        </p:txBody>
      </p:sp>
      <p:cxnSp>
        <p:nvCxnSpPr>
          <p:cNvPr id="28" name="Gerader Verbinder 27"/>
          <p:cNvCxnSpPr/>
          <p:nvPr/>
        </p:nvCxnSpPr>
        <p:spPr>
          <a:xfrm>
            <a:off x="5054600" y="3563938"/>
            <a:ext cx="42863" cy="14922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/>
          <p:nvPr/>
        </p:nvCxnSpPr>
        <p:spPr>
          <a:xfrm>
            <a:off x="2527300" y="3654425"/>
            <a:ext cx="298450" cy="18097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>
            <a:off x="7445375" y="3571875"/>
            <a:ext cx="65088" cy="13335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9" name="Textfeld 12"/>
          <p:cNvSpPr txBox="1">
            <a:spLocks noChangeArrowheads="1"/>
          </p:cNvSpPr>
          <p:nvPr/>
        </p:nvSpPr>
        <p:spPr bwMode="auto">
          <a:xfrm>
            <a:off x="496888" y="6281738"/>
            <a:ext cx="112680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900" i="1" u="sng" dirty="0"/>
              <a:t>Legende: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900" dirty="0"/>
              <a:t>GD     =   Geschäftsführende/r Direktor/in	DM   = Drittmittelbeschäftigte/r		HD     = </a:t>
            </a:r>
            <a:r>
              <a:rPr lang="de-DE" altLang="de-DE" sz="900" dirty="0" err="1"/>
              <a:t>Hochdeputatsstelle</a:t>
            </a:r>
            <a:r>
              <a:rPr lang="de-DE" altLang="de-DE" sz="900" dirty="0"/>
              <a:t>		WE II = Wissenschaftliche Einheit 2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900" dirty="0" err="1"/>
              <a:t>WiMi</a:t>
            </a:r>
            <a:r>
              <a:rPr lang="de-DE" altLang="de-DE" sz="900" dirty="0"/>
              <a:t> =  Wissenschaftliche/r Mitarbeiter/in	</a:t>
            </a:r>
            <a:r>
              <a:rPr lang="de-DE" altLang="de-DE" sz="900" dirty="0" err="1"/>
              <a:t>PäMi</a:t>
            </a:r>
            <a:r>
              <a:rPr lang="de-DE" altLang="de-DE" sz="900" dirty="0"/>
              <a:t> = Pädagogische/r  Mitarbeiter/in		WML = Wissenschaftliche/r MA in der </a:t>
            </a:r>
            <a:r>
              <a:rPr lang="de-DE" altLang="de-DE" sz="900" dirty="0" smtClean="0"/>
              <a:t>Lehre	SID    = Start ins Deutsche</a:t>
            </a:r>
            <a:endParaRPr lang="de-DE" altLang="de-DE" sz="900" dirty="0"/>
          </a:p>
        </p:txBody>
      </p:sp>
      <p:pic>
        <p:nvPicPr>
          <p:cNvPr id="2070" name="Bild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263" y="52388"/>
            <a:ext cx="11557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1" name="Textfeld 1"/>
          <p:cNvSpPr txBox="1">
            <a:spLocks noChangeArrowheads="1"/>
          </p:cNvSpPr>
          <p:nvPr/>
        </p:nvSpPr>
        <p:spPr bwMode="auto">
          <a:xfrm>
            <a:off x="10609263" y="6089650"/>
            <a:ext cx="10255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000"/>
              <a:t>    Oktober 2022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911225" y="3695700"/>
            <a:ext cx="1477963" cy="901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bg1"/>
            </a:solidFill>
          </a:ln>
        </p:spPr>
        <p:txBody>
          <a:bodyPr/>
          <a:lstStyle/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sz="1200" b="1" u="sng" dirty="0">
                <a:solidFill>
                  <a:prstClr val="black"/>
                </a:solidFill>
                <a:latin typeface="+mn-lt"/>
                <a:cs typeface="+mn-cs"/>
              </a:rPr>
              <a:t>Sekretariat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dirty="0">
                <a:solidFill>
                  <a:prstClr val="black"/>
                </a:solidFill>
                <a:latin typeface="+mn-lt"/>
                <a:cs typeface="+mn-cs"/>
              </a:rPr>
              <a:t>Frau Barth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dirty="0">
                <a:solidFill>
                  <a:prstClr val="black"/>
                </a:solidFill>
                <a:latin typeface="+mn-lt"/>
                <a:cs typeface="+mn-cs"/>
              </a:rPr>
              <a:t>Frau Bürkel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dirty="0">
                <a:solidFill>
                  <a:prstClr val="black"/>
                </a:solidFill>
                <a:latin typeface="+mn-lt"/>
                <a:cs typeface="+mn-cs"/>
              </a:rPr>
              <a:t>Frau Villard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9239250" y="3787775"/>
            <a:ext cx="2332038" cy="901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bg1"/>
            </a:solidFill>
          </a:ln>
        </p:spPr>
        <p:txBody>
          <a:bodyPr/>
          <a:lstStyle/>
          <a:p>
            <a:pPr eaLnBrk="1" hangingPunct="1">
              <a:spcAft>
                <a:spcPts val="300"/>
              </a:spcAft>
              <a:defRPr/>
            </a:pPr>
            <a:r>
              <a:rPr lang="de-DE" sz="1200" b="1" u="sng" dirty="0" smtClean="0">
                <a:solidFill>
                  <a:srgbClr val="000000"/>
                </a:solidFill>
              </a:rPr>
              <a:t>Unterrichtsforschung mit Schwerpunkt Heterogenität</a:t>
            </a:r>
            <a:endParaRPr lang="de-DE" sz="1200" dirty="0" smtClean="0">
              <a:solidFill>
                <a:srgbClr val="000000"/>
              </a:solidFill>
            </a:endParaRPr>
          </a:p>
          <a:p>
            <a:pPr eaLnBrk="1" hangingPunct="1">
              <a:spcAft>
                <a:spcPts val="300"/>
              </a:spcAft>
              <a:defRPr/>
            </a:pPr>
            <a:r>
              <a:rPr lang="de-DE" sz="1200" b="1" dirty="0" smtClean="0">
                <a:solidFill>
                  <a:srgbClr val="000000"/>
                </a:solidFill>
              </a:rPr>
              <a:t>Leitung: Frau Jun.-Prof.in Beißert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Breitbild</PresentationFormat>
  <Paragraphs>63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Folker Behrens</dc:creator>
  <cp:lastModifiedBy>Sabine Barth</cp:lastModifiedBy>
  <cp:revision>186</cp:revision>
  <cp:lastPrinted>2022-10-18T10:21:08Z</cp:lastPrinted>
  <dcterms:created xsi:type="dcterms:W3CDTF">2014-11-11T11:33:14Z</dcterms:created>
  <dcterms:modified xsi:type="dcterms:W3CDTF">2022-10-18T14:44:36Z</dcterms:modified>
</cp:coreProperties>
</file>