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273" r:id="rId5"/>
    <p:sldId id="290" r:id="rId6"/>
    <p:sldId id="291" r:id="rId7"/>
    <p:sldId id="292" r:id="rId8"/>
    <p:sldId id="293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3" r:id="rId26"/>
    <p:sldId id="272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0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A9D50-9A6F-4DB5-8B69-30E3E4C823FA}" type="datetime4">
              <a:rPr lang="de-DE" smtClean="0"/>
              <a:t>22. Juni 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39A94-9F6D-4DA6-BC1E-AE219021EB9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92818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DB1FB-29DB-49A2-A70A-D17F0529BBEB}" type="datetime4">
              <a:rPr lang="de-DE" smtClean="0"/>
              <a:t>22. Juni 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A818A-3AC5-4E65-988D-2B376F5CF25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61074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5EA4D22-2AAD-4E61-BCF4-9F25759C7120}" type="datetime4">
              <a:rPr lang="de-DE" smtClean="0"/>
              <a:t>22. Juni 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818A-3AC5-4E65-988D-2B376F5CF25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06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51069" y="1488123"/>
            <a:ext cx="6858000" cy="2387600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en-GB" dirty="0" smtClean="0"/>
              <a:t>EDIT TITELMASTER WITH A KLICK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51069" y="396779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Gudea" panose="02000000000000000000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 dirty="0" smtClean="0"/>
              <a:t>Edit </a:t>
            </a:r>
            <a:r>
              <a:rPr lang="en-GB" noProof="0" dirty="0" err="1" smtClean="0"/>
              <a:t>Subtitel</a:t>
            </a:r>
            <a:r>
              <a:rPr lang="en-GB" noProof="0" dirty="0" smtClean="0"/>
              <a:t> </a:t>
            </a:r>
            <a:r>
              <a:rPr lang="en-GB" dirty="0" smtClean="0"/>
              <a:t>with a </a:t>
            </a:r>
            <a:r>
              <a:rPr lang="en-GB" dirty="0" err="1" smtClean="0"/>
              <a:t>Klick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85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43000" y="1417405"/>
            <a:ext cx="68580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GB" dirty="0" smtClean="0"/>
              <a:t>EDIT TITELMASTER WITH A KLICK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897080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noProof="0" dirty="0" smtClean="0"/>
              <a:t>Edit </a:t>
            </a:r>
            <a:r>
              <a:rPr lang="en-GB" noProof="0" dirty="0" err="1" smtClean="0"/>
              <a:t>Subtitel</a:t>
            </a:r>
            <a:r>
              <a:rPr lang="en-GB" noProof="0" dirty="0" smtClean="0"/>
              <a:t> </a:t>
            </a:r>
            <a:r>
              <a:rPr lang="en-GB" dirty="0" smtClean="0"/>
              <a:t>with a </a:t>
            </a:r>
            <a:r>
              <a:rPr lang="en-GB" dirty="0" err="1" smtClean="0"/>
              <a:t>Klick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70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 smtClean="0"/>
              <a:t>EDIT TITELMASTER WITH A KLICK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Edit </a:t>
            </a:r>
            <a:r>
              <a:rPr lang="en-GB" noProof="0" dirty="0" err="1" smtClean="0"/>
              <a:t>Subtitel</a:t>
            </a:r>
            <a:r>
              <a:rPr lang="en-GB" noProof="0" dirty="0" smtClean="0"/>
              <a:t> </a:t>
            </a:r>
            <a:r>
              <a:rPr lang="en-GB" dirty="0" smtClean="0"/>
              <a:t>with a </a:t>
            </a:r>
            <a:r>
              <a:rPr lang="en-GB" dirty="0" err="1" smtClean="0"/>
              <a:t>Klick</a:t>
            </a:r>
            <a:endParaRPr lang="en-GB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648000" y="6480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udea" panose="02000000000000000000" pitchFamily="2" charset="0"/>
              </a:defRPr>
            </a:lvl1pPr>
          </a:lstStyle>
          <a:p>
            <a:r>
              <a:rPr lang="en-GB" noProof="0" dirty="0" smtClean="0"/>
              <a:t>14/04/15</a:t>
            </a:r>
            <a:endParaRPr lang="en-GB" noProof="0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12000" y="6480003"/>
            <a:ext cx="1620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udea" panose="02000000000000000000" pitchFamily="2" charset="0"/>
              </a:defRPr>
            </a:lvl1pPr>
          </a:lstStyle>
          <a:p>
            <a:pPr algn="r"/>
            <a:fld id="{A3762334-AB71-4720-92C8-1E053D5726E3}" type="slidenum">
              <a:rPr lang="en-GB" noProof="0" smtClean="0"/>
              <a:pPr algn="r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270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8650" y="2766222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EDIT TITELMASTER WITH A KLICK</a:t>
            </a:r>
            <a:endParaRPr lang="en-GB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648000" y="6480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udea" panose="02000000000000000000" pitchFamily="2" charset="0"/>
              </a:defRPr>
            </a:lvl1pPr>
          </a:lstStyle>
          <a:p>
            <a:r>
              <a:rPr lang="en-GB" noProof="0" dirty="0" smtClean="0"/>
              <a:t>14/04/15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12000" y="6480003"/>
            <a:ext cx="1620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udea" panose="02000000000000000000" pitchFamily="2" charset="0"/>
              </a:defRPr>
            </a:lvl1pPr>
          </a:lstStyle>
          <a:p>
            <a:pPr algn="r"/>
            <a:fld id="{A3762334-AB71-4720-92C8-1E053D5726E3}" type="slidenum">
              <a:rPr lang="en-GB" noProof="0" smtClean="0"/>
              <a:pPr algn="r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184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648000" y="6480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udea" panose="02000000000000000000" pitchFamily="2" charset="0"/>
              </a:defRPr>
            </a:lvl1pPr>
          </a:lstStyle>
          <a:p>
            <a:r>
              <a:rPr lang="en-GB" noProof="0" dirty="0" smtClean="0"/>
              <a:t>14/04/15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12000" y="6480003"/>
            <a:ext cx="1620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udea" panose="02000000000000000000" pitchFamily="2" charset="0"/>
              </a:defRPr>
            </a:lvl1pPr>
          </a:lstStyle>
          <a:p>
            <a:pPr algn="r"/>
            <a:fld id="{A3762334-AB71-4720-92C8-1E053D5726E3}" type="slidenum">
              <a:rPr lang="en-GB" noProof="0" smtClean="0"/>
              <a:pPr algn="r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534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EDIT TITLEMASTER WITH A KLICK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Edit </a:t>
            </a:r>
            <a:r>
              <a:rPr lang="en-GB" noProof="0" dirty="0" err="1" smtClean="0"/>
              <a:t>textmaster</a:t>
            </a:r>
            <a:endParaRPr lang="en-GB" noProof="0" dirty="0" smtClean="0"/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 smtClean="0"/>
              <a:t>14/04/15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2306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888" y="1709741"/>
            <a:ext cx="7886700" cy="2852737"/>
          </a:xfrm>
        </p:spPr>
        <p:txBody>
          <a:bodyPr anchor="b">
            <a:normAutofit/>
          </a:bodyPr>
          <a:lstStyle>
            <a:lvl1pPr>
              <a:defRPr sz="5400" baseline="0"/>
            </a:lvl1pPr>
          </a:lstStyle>
          <a:p>
            <a:r>
              <a:rPr lang="en-GB" noProof="0" dirty="0" smtClean="0"/>
              <a:t>EDIT TITELMASTER WITH A KLICK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udea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smtClean="0"/>
              <a:t>Edit </a:t>
            </a:r>
            <a:r>
              <a:rPr lang="en-GB" noProof="0" dirty="0" err="1" smtClean="0"/>
              <a:t>Textmaster</a:t>
            </a:r>
            <a:endParaRPr lang="en-GB" noProof="0" dirty="0" smtClean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 smtClean="0"/>
              <a:t>14/04/15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547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EDIT TITELMASTER WITH A KLICK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28650" y="2732441"/>
            <a:ext cx="3886200" cy="371139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 smtClean="0"/>
              <a:t>Edit </a:t>
            </a:r>
            <a:r>
              <a:rPr lang="en-GB" noProof="0" dirty="0" err="1" smtClean="0"/>
              <a:t>textmaster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29150" y="2732441"/>
            <a:ext cx="3886200" cy="3711390"/>
          </a:xfrm>
        </p:spPr>
        <p:txBody>
          <a:bodyPr/>
          <a:lstStyle/>
          <a:p>
            <a:pPr lvl="0"/>
            <a:r>
              <a:rPr lang="en-GB" noProof="0" dirty="0" smtClean="0"/>
              <a:t>Edit </a:t>
            </a:r>
            <a:r>
              <a:rPr lang="en-GB" noProof="0" dirty="0" err="1" smtClean="0"/>
              <a:t>textmaster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 smtClean="0"/>
              <a:t>14/04/15</a:t>
            </a:r>
            <a:endParaRPr lang="en-GB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1816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29842" y="2703140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Gudea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Edit </a:t>
            </a:r>
            <a:r>
              <a:rPr lang="en-GB" noProof="0" dirty="0" err="1" smtClean="0"/>
              <a:t>textmaster</a:t>
            </a:r>
            <a:endParaRPr lang="en-GB" noProof="0" dirty="0" smtClean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2703140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Gudea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Edit </a:t>
            </a:r>
            <a:r>
              <a:rPr lang="en-GB" noProof="0" dirty="0" err="1" smtClean="0"/>
              <a:t>textmaster</a:t>
            </a:r>
            <a:endParaRPr lang="en-GB" noProof="0" dirty="0" smtClean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36719" y="1264783"/>
            <a:ext cx="7886700" cy="1325563"/>
          </a:xfrm>
        </p:spPr>
        <p:txBody>
          <a:bodyPr/>
          <a:lstStyle/>
          <a:p>
            <a:r>
              <a:rPr lang="en-GB" noProof="0" dirty="0" smtClean="0"/>
              <a:t>EDIT TITELMASTER WITH A KLICK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628650" y="3639851"/>
            <a:ext cx="3886200" cy="2803983"/>
          </a:xfrm>
        </p:spPr>
        <p:txBody>
          <a:bodyPr/>
          <a:lstStyle/>
          <a:p>
            <a:pPr lvl="0"/>
            <a:r>
              <a:rPr lang="en-GB" noProof="0" dirty="0" smtClean="0"/>
              <a:t>Edit </a:t>
            </a:r>
            <a:r>
              <a:rPr lang="en-GB" noProof="0" dirty="0" err="1" smtClean="0"/>
              <a:t>textmaster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29150" y="3639851"/>
            <a:ext cx="3886200" cy="2803983"/>
          </a:xfrm>
        </p:spPr>
        <p:txBody>
          <a:bodyPr/>
          <a:lstStyle/>
          <a:p>
            <a:pPr lvl="0"/>
            <a:r>
              <a:rPr lang="en-GB" noProof="0" dirty="0" smtClean="0"/>
              <a:t>Edit </a:t>
            </a:r>
            <a:r>
              <a:rPr lang="en-GB" noProof="0" dirty="0" err="1" smtClean="0"/>
              <a:t>textmaster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noProof="0" dirty="0" smtClean="0"/>
              <a:t>14/04/15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921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TITELMASTER WITH A KLICK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 smtClean="0"/>
              <a:t>14/04/15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2873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 smtClean="0"/>
              <a:t>14/04/15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6304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9841" y="1264642"/>
            <a:ext cx="2949178" cy="18873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 dirty="0" smtClean="0"/>
              <a:t>EDIT TITELMASTER WITH A KLICK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887391" y="1264642"/>
            <a:ext cx="4629150" cy="51361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smtClean="0"/>
              <a:t>Edit </a:t>
            </a:r>
            <a:r>
              <a:rPr lang="en-GB" noProof="0" dirty="0" err="1" smtClean="0"/>
              <a:t>textmaster</a:t>
            </a:r>
            <a:endParaRPr lang="en-GB" noProof="0" dirty="0" smtClean="0"/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3248812"/>
            <a:ext cx="2949178" cy="3151991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 dirty="0" smtClean="0"/>
              <a:t>Edit </a:t>
            </a:r>
            <a:r>
              <a:rPr lang="en-GB" noProof="0" dirty="0" err="1" smtClean="0"/>
              <a:t>textmaster</a:t>
            </a:r>
            <a:endParaRPr lang="en-GB" noProof="0" dirty="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 smtClean="0"/>
              <a:t>14/04/15</a:t>
            </a:r>
            <a:endParaRPr lang="en-GB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0691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3887391" y="1264642"/>
            <a:ext cx="4629150" cy="5136161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noProof="0" dirty="0" smtClean="0"/>
              <a:t>Add a picture by </a:t>
            </a:r>
            <a:r>
              <a:rPr lang="en-GB" noProof="0" dirty="0" err="1" smtClean="0"/>
              <a:t>klicking</a:t>
            </a:r>
            <a:r>
              <a:rPr lang="en-GB" noProof="0" dirty="0" smtClean="0"/>
              <a:t> on this symbol.</a:t>
            </a:r>
            <a:endParaRPr lang="en-GB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29841" y="1264642"/>
            <a:ext cx="2949178" cy="18873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 dirty="0" smtClean="0"/>
              <a:t>EDIT TITELMASTER WITH A KLICK</a:t>
            </a:r>
            <a:endParaRPr lang="en-GB" noProof="0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3248812"/>
            <a:ext cx="2949178" cy="3151991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 noProof="0" dirty="0" smtClean="0"/>
              <a:t>Edit </a:t>
            </a:r>
            <a:r>
              <a:rPr lang="en-GB" noProof="0" dirty="0" err="1" smtClean="0"/>
              <a:t>textmaster</a:t>
            </a:r>
            <a:endParaRPr lang="en-GB" noProof="0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 smtClean="0"/>
              <a:t>14/04/15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51784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36719" y="1264783"/>
            <a:ext cx="78867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EDIT TITELMASTER WITH A KLICK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6719" y="2733639"/>
            <a:ext cx="7886700" cy="363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Edit </a:t>
            </a:r>
            <a:r>
              <a:rPr lang="en-GB" noProof="0" dirty="0" err="1" smtClean="0"/>
              <a:t>textmaster</a:t>
            </a:r>
            <a:endParaRPr lang="en-GB" noProof="0" dirty="0" smtClean="0"/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1" y="180001"/>
            <a:ext cx="2880360" cy="5860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716"/>
            <a:ext cx="9153000" cy="67549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48000" y="6480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udea" panose="02000000000000000000" pitchFamily="2" charset="0"/>
              </a:defRPr>
            </a:lvl1pPr>
          </a:lstStyle>
          <a:p>
            <a:r>
              <a:rPr lang="en-GB" noProof="0" dirty="0" smtClean="0"/>
              <a:t>14/04/15</a:t>
            </a:r>
            <a:endParaRPr lang="en-GB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12000" y="6480003"/>
            <a:ext cx="1620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udea" panose="02000000000000000000" pitchFamily="2" charset="0"/>
              </a:defRPr>
            </a:lvl1pPr>
          </a:lstStyle>
          <a:p>
            <a:pPr algn="r"/>
            <a:fld id="{A3762334-AB71-4720-92C8-1E053D5726E3}" type="slidenum">
              <a:rPr lang="en-GB" noProof="0" smtClean="0"/>
              <a:pPr algn="r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917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0" kern="1200" cap="none" spc="0" baseline="0">
          <a:ln w="0"/>
          <a:solidFill>
            <a:srgbClr val="0080A5"/>
          </a:solidFill>
          <a:effectLst/>
          <a:latin typeface="Gudea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5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udea" panose="02000000000000000000" pitchFamily="2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udea" panose="02000000000000000000" pitchFamily="2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udea" panose="02000000000000000000" pitchFamily="2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udea" panose="02000000000000000000" pitchFamily="2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5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Gudea" panose="02000000000000000000" pitchFamily="2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0"/>
            <a:ext cx="9153000" cy="686037"/>
          </a:xfrm>
          <a:prstGeom prst="rect">
            <a:avLst/>
          </a:prstGeom>
          <a:solidFill>
            <a:srgbClr val="0080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22" y="135000"/>
            <a:ext cx="2159000" cy="436118"/>
          </a:xfrm>
          <a:prstGeom prst="rect">
            <a:avLst/>
          </a:prstGeom>
        </p:spPr>
      </p:pic>
      <p:pic>
        <p:nvPicPr>
          <p:cNvPr id="12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037"/>
            <a:ext cx="9153000" cy="50662"/>
          </a:xfrm>
          <a:prstGeom prst="rect">
            <a:avLst/>
          </a:prstGeom>
        </p:spPr>
      </p:pic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636719" y="1264783"/>
            <a:ext cx="78867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EDIT TITELMASTER WITH A KLICK</a:t>
            </a:r>
            <a:endParaRPr lang="en-GB" noProof="0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idx="1"/>
          </p:nvPr>
        </p:nvSpPr>
        <p:spPr>
          <a:xfrm>
            <a:off x="636719" y="2733639"/>
            <a:ext cx="7886700" cy="363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Edit </a:t>
            </a:r>
            <a:r>
              <a:rPr lang="en-GB" noProof="0" dirty="0" err="1" smtClean="0"/>
              <a:t>textmaster</a:t>
            </a:r>
            <a:endParaRPr lang="en-GB" noProof="0" dirty="0" smtClean="0"/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2"/>
          </p:nvPr>
        </p:nvSpPr>
        <p:spPr>
          <a:xfrm>
            <a:off x="648000" y="6480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udea" panose="02000000000000000000" pitchFamily="2" charset="0"/>
              </a:defRPr>
            </a:lvl1pPr>
          </a:lstStyle>
          <a:p>
            <a:r>
              <a:rPr lang="en-GB" noProof="0" dirty="0" smtClean="0"/>
              <a:t>14/04/15</a:t>
            </a:r>
            <a:endParaRPr lang="en-GB" noProof="0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12000" y="6480003"/>
            <a:ext cx="1620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udea" panose="02000000000000000000" pitchFamily="2" charset="0"/>
              </a:defRPr>
            </a:lvl1pPr>
          </a:lstStyle>
          <a:p>
            <a:pPr algn="r"/>
            <a:fld id="{A3762334-AB71-4720-92C8-1E053D5726E3}" type="slidenum">
              <a:rPr lang="en-GB" noProof="0" smtClean="0"/>
              <a:pPr algn="r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3041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0080A5"/>
          </a:solidFill>
          <a:latin typeface="Gudea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udea" panose="02000000000000000000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udea" panose="02000000000000000000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udea" panose="02000000000000000000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udea" panose="02000000000000000000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udea" panose="02000000000000000000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latise@mpil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1069" y="1488123"/>
            <a:ext cx="6858000" cy="18189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 smtClean="0"/>
              <a:t>International </a:t>
            </a:r>
            <a:br>
              <a:rPr lang="en-GB" dirty="0" smtClean="0"/>
            </a:br>
            <a:r>
              <a:rPr lang="en-GB" dirty="0" smtClean="0"/>
              <a:t>Dispute Settlement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1069" y="3718560"/>
            <a:ext cx="6858000" cy="1905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b="1" dirty="0" smtClean="0"/>
              <a:t>Dr Mateja Steinbrück Platise, M. Jur (Oxford)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Max Planck Institute for Comparative Public Law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and International Law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0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dirty="0" smtClean="0"/>
              <a:t>Phone: 06221 482 349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000" dirty="0" smtClean="0">
                <a:hlinkClick r:id="rId2"/>
              </a:rPr>
              <a:t>platise@mpil.de</a:t>
            </a:r>
            <a:r>
              <a:rPr lang="de-DE" sz="2000" dirty="0" smtClean="0"/>
              <a:t>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50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19" y="1264784"/>
            <a:ext cx="7886700" cy="912360"/>
          </a:xfrm>
        </p:spPr>
        <p:txBody>
          <a:bodyPr>
            <a:normAutofit fontScale="90000"/>
          </a:bodyPr>
          <a:lstStyle/>
          <a:p>
            <a:r>
              <a:rPr lang="en-US" dirty="0"/>
              <a:t>3.3. International Trade and Investment Dispute Settlement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9" y="2750457"/>
            <a:ext cx="7886700" cy="38462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b="1" dirty="0" smtClean="0"/>
              <a:t>World Trade </a:t>
            </a:r>
            <a:r>
              <a:rPr lang="en-US" sz="3400" b="1" dirty="0" err="1" smtClean="0"/>
              <a:t>Organisation</a:t>
            </a:r>
            <a:r>
              <a:rPr lang="en-US" sz="3400" b="1" dirty="0" smtClean="0"/>
              <a:t> (WTO)</a:t>
            </a:r>
            <a:endParaRPr lang="en-US" sz="3400" dirty="0"/>
          </a:p>
          <a:p>
            <a:r>
              <a:rPr lang="en-US" sz="3400" dirty="0" smtClean="0"/>
              <a:t>non</a:t>
            </a:r>
            <a:r>
              <a:rPr lang="en-US" sz="3400" dirty="0"/>
              <a:t>-discrimination and </a:t>
            </a:r>
            <a:r>
              <a:rPr lang="en-US" sz="3400" dirty="0" smtClean="0"/>
              <a:t>the Most </a:t>
            </a:r>
            <a:r>
              <a:rPr lang="en-US" sz="3400" dirty="0"/>
              <a:t>Favored Nation treatment = </a:t>
            </a:r>
            <a:r>
              <a:rPr lang="en-US" sz="3400" dirty="0" smtClean="0"/>
              <a:t>basis </a:t>
            </a:r>
            <a:r>
              <a:rPr lang="en-US" sz="3400" dirty="0"/>
              <a:t>of international trade </a:t>
            </a:r>
            <a:r>
              <a:rPr lang="en-US" sz="3400" dirty="0" smtClean="0"/>
              <a:t>order </a:t>
            </a:r>
            <a:endParaRPr lang="en-US" sz="3400" dirty="0"/>
          </a:p>
          <a:p>
            <a:r>
              <a:rPr lang="en-US" sz="3400" dirty="0"/>
              <a:t> </a:t>
            </a:r>
            <a:r>
              <a:rPr lang="en-US" sz="3400" dirty="0" smtClean="0"/>
              <a:t>Main interests </a:t>
            </a:r>
            <a:r>
              <a:rPr lang="en-US" sz="3400" dirty="0"/>
              <a:t>protected: economic </a:t>
            </a:r>
            <a:r>
              <a:rPr lang="en-US" sz="3400" dirty="0" smtClean="0"/>
              <a:t>development and profit</a:t>
            </a:r>
            <a:endParaRPr lang="en-US" sz="3400" dirty="0"/>
          </a:p>
          <a:p>
            <a:pPr lvl="0"/>
            <a:r>
              <a:rPr lang="en-US" sz="3400" dirty="0" smtClean="0"/>
              <a:t>Dispute settlement based on the analysis, </a:t>
            </a:r>
            <a:r>
              <a:rPr lang="en-US" sz="3400" dirty="0"/>
              <a:t>whether benefits that states expected to gain have been </a:t>
            </a:r>
            <a:r>
              <a:rPr lang="en-US" sz="3400" dirty="0" smtClean="0"/>
              <a:t>impaired or nullified, </a:t>
            </a:r>
            <a:r>
              <a:rPr lang="en-US" sz="3400" dirty="0"/>
              <a:t>rather than whether their rights </a:t>
            </a:r>
            <a:r>
              <a:rPr lang="en-US" sz="3400" dirty="0" smtClean="0"/>
              <a:t>have been breached </a:t>
            </a:r>
            <a:endParaRPr lang="en-US" sz="3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10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303" y="1623002"/>
            <a:ext cx="1865868" cy="16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47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3.3. International Trade and Investment Dispute Settlement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9" y="2293375"/>
            <a:ext cx="7886700" cy="40772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Annex </a:t>
            </a:r>
            <a:r>
              <a:rPr lang="en-US" sz="2000" dirty="0"/>
              <a:t>to the WTO </a:t>
            </a:r>
            <a:r>
              <a:rPr lang="en-US" sz="2000" dirty="0" smtClean="0"/>
              <a:t>Agreement: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The </a:t>
            </a:r>
            <a:r>
              <a:rPr lang="en-US" sz="2000" b="1" dirty="0"/>
              <a:t>Dispute Settlement Understanding (DSU</a:t>
            </a:r>
            <a:r>
              <a:rPr lang="en-US" sz="2000" b="1" dirty="0" smtClean="0"/>
              <a:t>)</a:t>
            </a:r>
          </a:p>
          <a:p>
            <a:pPr>
              <a:buFontTx/>
              <a:buChar char="-"/>
            </a:pPr>
            <a:r>
              <a:rPr lang="en-US" sz="2000" dirty="0" smtClean="0"/>
              <a:t>Basic dispute </a:t>
            </a:r>
            <a:r>
              <a:rPr lang="en-US" sz="2000" dirty="0"/>
              <a:t>s</a:t>
            </a:r>
            <a:r>
              <a:rPr lang="en-US" sz="2000" dirty="0" smtClean="0"/>
              <a:t>ettlement </a:t>
            </a:r>
            <a:r>
              <a:rPr lang="en-US" sz="2000" dirty="0"/>
              <a:t>m</a:t>
            </a:r>
            <a:r>
              <a:rPr lang="en-US" sz="2000" dirty="0" smtClean="0"/>
              <a:t>ethods: notification </a:t>
            </a:r>
            <a:r>
              <a:rPr lang="en-US" sz="2000" dirty="0"/>
              <a:t>and consultation, </a:t>
            </a:r>
            <a:r>
              <a:rPr lang="en-US" sz="2000" dirty="0" smtClean="0"/>
              <a:t>good </a:t>
            </a:r>
            <a:r>
              <a:rPr lang="en-US" sz="2000" dirty="0"/>
              <a:t>offices, </a:t>
            </a:r>
            <a:r>
              <a:rPr lang="en-US" sz="2000" dirty="0" smtClean="0"/>
              <a:t>mediation and conciliation by </a:t>
            </a:r>
            <a:r>
              <a:rPr lang="en-US" sz="2000" dirty="0" smtClean="0"/>
              <a:t>the WTO Director General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sz="2000" dirty="0" smtClean="0"/>
              <a:t>If unsuccessful, recourse to a panel established by the WTO Dispute Settlement </a:t>
            </a:r>
            <a:r>
              <a:rPr lang="en-US" sz="2000" dirty="0"/>
              <a:t>Body </a:t>
            </a:r>
            <a:r>
              <a:rPr lang="en-US" sz="2000" dirty="0" smtClean="0"/>
              <a:t>(usually 3 </a:t>
            </a:r>
            <a:r>
              <a:rPr lang="en-US" sz="2000" dirty="0"/>
              <a:t>members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11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294" y="4975931"/>
            <a:ext cx="2615411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19" y="1264784"/>
            <a:ext cx="7886700" cy="999094"/>
          </a:xfrm>
        </p:spPr>
        <p:txBody>
          <a:bodyPr>
            <a:normAutofit fontScale="90000"/>
          </a:bodyPr>
          <a:lstStyle/>
          <a:p>
            <a:r>
              <a:rPr lang="en-US" dirty="0"/>
              <a:t>3.3. International Trade and Investment Dispute Settlement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8" y="2322871"/>
            <a:ext cx="8219687" cy="3930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/>
              <a:t>WTO Dispute Settlement </a:t>
            </a:r>
            <a:r>
              <a:rPr lang="en-US" sz="2100" b="1" dirty="0" smtClean="0"/>
              <a:t>Body</a:t>
            </a:r>
            <a:endParaRPr lang="en-US" sz="2100" dirty="0"/>
          </a:p>
          <a:p>
            <a:pPr marL="0" indent="0">
              <a:buNone/>
            </a:pPr>
            <a:r>
              <a:rPr lang="en-US" sz="2100" dirty="0" smtClean="0"/>
              <a:t>= representatives </a:t>
            </a:r>
            <a:r>
              <a:rPr lang="en-US" sz="2100" dirty="0"/>
              <a:t>of all member </a:t>
            </a:r>
            <a:r>
              <a:rPr lang="en-US" sz="2100" dirty="0" smtClean="0"/>
              <a:t>states</a:t>
            </a:r>
            <a:endParaRPr lang="en-US" sz="2100" dirty="0" smtClean="0"/>
          </a:p>
          <a:p>
            <a:pPr>
              <a:buFontTx/>
              <a:buChar char="-"/>
            </a:pPr>
            <a:r>
              <a:rPr lang="en-US" sz="2100" dirty="0" smtClean="0"/>
              <a:t>adopts panels’ </a:t>
            </a:r>
            <a:r>
              <a:rPr lang="en-US" sz="2100" dirty="0" smtClean="0"/>
              <a:t>reports</a:t>
            </a:r>
            <a:r>
              <a:rPr lang="en-US" sz="2100" dirty="0" smtClean="0"/>
              <a:t> with recommendations → become </a:t>
            </a:r>
            <a:r>
              <a:rPr lang="en-US" sz="2100" dirty="0" smtClean="0"/>
              <a:t>binding</a:t>
            </a:r>
          </a:p>
          <a:p>
            <a:pPr>
              <a:buFontTx/>
              <a:buChar char="-"/>
            </a:pPr>
            <a:r>
              <a:rPr lang="en-US" sz="2100" dirty="0" smtClean="0"/>
              <a:t>If the panel’s report appealed: adopts </a:t>
            </a:r>
            <a:r>
              <a:rPr lang="en-US" sz="2100" dirty="0"/>
              <a:t>reports by the Appellate </a:t>
            </a:r>
            <a:r>
              <a:rPr lang="en-US" sz="2100" dirty="0" smtClean="0"/>
              <a:t>Body</a:t>
            </a:r>
            <a:endParaRPr lang="en-US" sz="2100" dirty="0"/>
          </a:p>
          <a:p>
            <a:pPr>
              <a:buFontTx/>
              <a:buChar char="-"/>
            </a:pPr>
            <a:r>
              <a:rPr lang="en-US" sz="2100" dirty="0" smtClean="0"/>
              <a:t>monitors </a:t>
            </a:r>
            <a:r>
              <a:rPr lang="en-US" sz="2100" dirty="0"/>
              <a:t>the implementation of the </a:t>
            </a:r>
            <a:r>
              <a:rPr lang="en-US" sz="2100" dirty="0" smtClean="0"/>
              <a:t>panels’ recommendations</a:t>
            </a:r>
          </a:p>
          <a:p>
            <a:pPr>
              <a:buFontTx/>
              <a:buChar char="-"/>
            </a:pPr>
            <a:r>
              <a:rPr lang="en-US" sz="2100" dirty="0" smtClean="0"/>
              <a:t>authorizes </a:t>
            </a:r>
            <a:r>
              <a:rPr lang="en-US" sz="2100" dirty="0"/>
              <a:t>the suspension of concessions and other WTO obligations towards the respondent </a:t>
            </a:r>
            <a:r>
              <a:rPr lang="en-US" sz="2100" dirty="0" smtClean="0"/>
              <a:t>state</a:t>
            </a:r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7343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19" y="1264783"/>
            <a:ext cx="7886700" cy="818017"/>
          </a:xfrm>
        </p:spPr>
        <p:txBody>
          <a:bodyPr>
            <a:normAutofit fontScale="90000"/>
          </a:bodyPr>
          <a:lstStyle/>
          <a:p>
            <a:r>
              <a:rPr lang="en-US" dirty="0"/>
              <a:t>3.3. International Trade and Investment Dispute Settlement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8" y="2082800"/>
            <a:ext cx="3964622" cy="35995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200" b="1" dirty="0"/>
              <a:t>International economic order on the </a:t>
            </a:r>
            <a:r>
              <a:rPr lang="en-US" sz="2200" b="1" dirty="0" smtClean="0"/>
              <a:t>regional level</a:t>
            </a:r>
            <a:r>
              <a:rPr lang="en-US" sz="2200" dirty="0" smtClean="0"/>
              <a:t>, </a:t>
            </a:r>
            <a:r>
              <a:rPr lang="en-US" sz="2000" dirty="0" smtClean="0"/>
              <a:t>e.g.: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The European </a:t>
            </a:r>
            <a:r>
              <a:rPr lang="en-US" sz="2000" dirty="0"/>
              <a:t>Union (EU; originally European Coal and Steel Community, European Atomic Energy Community and European Economic Community</a:t>
            </a:r>
            <a:r>
              <a:rPr lang="en-US" sz="2000" dirty="0" smtClean="0"/>
              <a:t>)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The North American Free Trade Agreement (NAFTA</a:t>
            </a:r>
            <a:r>
              <a:rPr lang="en-US" sz="2000" dirty="0" smtClean="0"/>
              <a:t>)</a:t>
            </a:r>
            <a:endParaRPr lang="en-US" sz="2000" dirty="0"/>
          </a:p>
          <a:p>
            <a:pPr lvl="0">
              <a:lnSpc>
                <a:spcPct val="100000"/>
              </a:lnSpc>
            </a:pPr>
            <a:r>
              <a:rPr lang="en-US" sz="2000" dirty="0"/>
              <a:t>The Common Market for Eastern and Southern Africa (COMESA)</a:t>
            </a:r>
          </a:p>
          <a:p>
            <a:pPr lvl="0">
              <a:lnSpc>
                <a:spcPct val="100000"/>
              </a:lnSpc>
            </a:pPr>
            <a:r>
              <a:rPr lang="en-US" sz="2000" dirty="0"/>
              <a:t>The Common Community of West African States (ECOWAS</a:t>
            </a:r>
            <a:r>
              <a:rPr lang="en-US" sz="2000" dirty="0" smtClean="0"/>
              <a:t>) …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13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045" y="3025950"/>
            <a:ext cx="4852219" cy="29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72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19" y="1264783"/>
            <a:ext cx="7886700" cy="876074"/>
          </a:xfrm>
        </p:spPr>
        <p:txBody>
          <a:bodyPr>
            <a:normAutofit fontScale="90000"/>
          </a:bodyPr>
          <a:lstStyle/>
          <a:p>
            <a:r>
              <a:rPr lang="en-US" dirty="0"/>
              <a:t>3.3. International Trade and Investment Dispute Settlement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9" y="2140858"/>
            <a:ext cx="8180710" cy="42297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 smtClean="0"/>
              <a:t>The </a:t>
            </a:r>
            <a:r>
              <a:rPr lang="en-US" sz="2000" b="1" dirty="0"/>
              <a:t>International Centre for the Settlement of Investment Disputes (</a:t>
            </a:r>
            <a:r>
              <a:rPr lang="en-US" sz="2000" b="1" dirty="0" smtClean="0"/>
              <a:t>ICSID; World Bank)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Balancing interests between foreign investors and their host countries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Idea: Dispute settlement mechanism detached from national law of the hosting state and the investor state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The 1966 Washington </a:t>
            </a:r>
            <a:r>
              <a:rPr lang="en-US" sz="2000" dirty="0"/>
              <a:t>Convention on the Settlement of Investment Disputes between States and Nationals of Others States (the ICSID </a:t>
            </a:r>
            <a:r>
              <a:rPr lang="en-US" sz="2000" dirty="0" smtClean="0"/>
              <a:t>Convention) 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14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506" y="5176157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7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3.3. International Trade and Investment Dispute Settlement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9" y="2418734"/>
            <a:ext cx="7886700" cy="416494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Article </a:t>
            </a:r>
            <a:r>
              <a:rPr lang="en-US" b="1" dirty="0" smtClean="0"/>
              <a:t>25 of the ICSID Convention: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(1) The </a:t>
            </a:r>
            <a:r>
              <a:rPr lang="en-US" dirty="0"/>
              <a:t>jurisdiction of the Centre shall extend to any </a:t>
            </a:r>
            <a:r>
              <a:rPr lang="en-US" u="sng" dirty="0"/>
              <a:t>legal dispute</a:t>
            </a:r>
            <a:r>
              <a:rPr lang="en-US" dirty="0"/>
              <a:t> arising directly out of an </a:t>
            </a:r>
            <a:r>
              <a:rPr lang="en-US" u="sng" dirty="0"/>
              <a:t>investment</a:t>
            </a:r>
            <a:r>
              <a:rPr lang="en-US" dirty="0"/>
              <a:t>, between a </a:t>
            </a:r>
            <a:r>
              <a:rPr lang="en-US" u="sng" dirty="0"/>
              <a:t>Contracting State</a:t>
            </a:r>
            <a:r>
              <a:rPr lang="en-US" dirty="0"/>
              <a:t> … and a </a:t>
            </a:r>
            <a:r>
              <a:rPr lang="en-US" u="sng" dirty="0"/>
              <a:t>national of another Contracting State</a:t>
            </a:r>
            <a:r>
              <a:rPr lang="en-US" dirty="0"/>
              <a:t>, which the parties to the dispute </a:t>
            </a:r>
            <a:r>
              <a:rPr lang="en-US" u="sng" dirty="0"/>
              <a:t>consent in writing</a:t>
            </a:r>
            <a:r>
              <a:rPr lang="en-US" dirty="0"/>
              <a:t> to submit to the Centre. ...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1978 </a:t>
            </a:r>
            <a:r>
              <a:rPr lang="en-US" dirty="0"/>
              <a:t>ICSID Additional </a:t>
            </a:r>
            <a:r>
              <a:rPr lang="en-US" dirty="0" smtClean="0"/>
              <a:t>Facility extended the jurisdiction: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en-US" dirty="0"/>
              <a:t>only one of the states </a:t>
            </a:r>
            <a:r>
              <a:rPr lang="en-US" dirty="0" smtClean="0"/>
              <a:t>needs to be a contracting </a:t>
            </a:r>
            <a:r>
              <a:rPr lang="en-US" dirty="0"/>
              <a:t>state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dispute not arising directly out of the investment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fact</a:t>
            </a:r>
            <a:r>
              <a:rPr lang="en-US" dirty="0"/>
              <a:t>-</a:t>
            </a:r>
            <a:r>
              <a:rPr lang="en-US" dirty="0" smtClean="0"/>
              <a:t>finding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3696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19" y="1264783"/>
            <a:ext cx="7886700" cy="1093787"/>
          </a:xfrm>
        </p:spPr>
        <p:txBody>
          <a:bodyPr>
            <a:normAutofit fontScale="90000"/>
          </a:bodyPr>
          <a:lstStyle/>
          <a:p>
            <a:r>
              <a:rPr lang="en-US" dirty="0"/>
              <a:t>3.3. International Trade and Investment Dispute Settlement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9" y="2358570"/>
            <a:ext cx="4305395" cy="4347029"/>
          </a:xfrm>
        </p:spPr>
        <p:txBody>
          <a:bodyPr>
            <a:normAutofit fontScale="92500"/>
          </a:bodyPr>
          <a:lstStyle/>
          <a:p>
            <a:r>
              <a:rPr lang="en-US" sz="2200" b="1" dirty="0" smtClean="0"/>
              <a:t>ICSID</a:t>
            </a:r>
            <a:r>
              <a:rPr lang="en-US" sz="2200" dirty="0" smtClean="0"/>
              <a:t>: Mixed </a:t>
            </a:r>
            <a:r>
              <a:rPr lang="en-US" sz="2200" dirty="0" smtClean="0"/>
              <a:t>arbitration</a:t>
            </a:r>
            <a:endParaRPr lang="en-US" sz="2200" dirty="0"/>
          </a:p>
          <a:p>
            <a:r>
              <a:rPr lang="en-US" sz="2200" dirty="0" smtClean="0"/>
              <a:t>jurisdiction </a:t>
            </a:r>
            <a:r>
              <a:rPr lang="en-US" sz="2200" i="1" dirty="0" err="1"/>
              <a:t>ratione</a:t>
            </a:r>
            <a:r>
              <a:rPr lang="en-US" sz="2200" i="1" dirty="0"/>
              <a:t> </a:t>
            </a:r>
            <a:r>
              <a:rPr lang="en-US" sz="2200" i="1" dirty="0" err="1" smtClean="0"/>
              <a:t>materie</a:t>
            </a:r>
            <a:r>
              <a:rPr lang="en-US" sz="2200" i="1" dirty="0" smtClean="0"/>
              <a:t>: </a:t>
            </a:r>
            <a:r>
              <a:rPr lang="en-US" sz="2200" dirty="0" smtClean="0"/>
              <a:t>rules </a:t>
            </a:r>
            <a:r>
              <a:rPr lang="en-US" sz="2200" dirty="0"/>
              <a:t>of law as agreed by the </a:t>
            </a:r>
            <a:r>
              <a:rPr lang="en-US" sz="2200" dirty="0" smtClean="0"/>
              <a:t>parties</a:t>
            </a:r>
            <a:r>
              <a:rPr lang="en-US" sz="2200" dirty="0"/>
              <a:t> </a:t>
            </a:r>
            <a:r>
              <a:rPr lang="en-US" sz="2200" dirty="0" smtClean="0"/>
              <a:t>/ </a:t>
            </a:r>
            <a:r>
              <a:rPr lang="en-US" sz="2200" dirty="0"/>
              <a:t>the law of the contracting state party to the dispute </a:t>
            </a:r>
            <a:r>
              <a:rPr lang="en-US" sz="2200" dirty="0" smtClean="0"/>
              <a:t>and international law</a:t>
            </a:r>
          </a:p>
          <a:p>
            <a:r>
              <a:rPr lang="en-US" sz="2200" dirty="0"/>
              <a:t>Arbitral </a:t>
            </a:r>
            <a:r>
              <a:rPr lang="en-US" sz="2200" dirty="0" smtClean="0"/>
              <a:t>award: final </a:t>
            </a:r>
            <a:r>
              <a:rPr lang="en-US" sz="2200" dirty="0"/>
              <a:t>and binding, </a:t>
            </a:r>
            <a:r>
              <a:rPr lang="en-US" sz="2200" dirty="0" smtClean="0"/>
              <a:t>enforceable in the country </a:t>
            </a:r>
            <a:r>
              <a:rPr lang="en-US" sz="2200" dirty="0"/>
              <a:t>as if it </a:t>
            </a:r>
            <a:r>
              <a:rPr lang="en-US" sz="2200" dirty="0" smtClean="0"/>
              <a:t>was a national court’s judgment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16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114" y="3319372"/>
            <a:ext cx="3579359" cy="201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3.4. Human Rights Litigation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344" y="2358571"/>
            <a:ext cx="4949370" cy="420914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Interests protected: human individual and his dignity; universality of human rights</a:t>
            </a:r>
          </a:p>
          <a:p>
            <a:r>
              <a:rPr lang="en-US" dirty="0" smtClean="0"/>
              <a:t>Idea: exact </a:t>
            </a:r>
            <a:r>
              <a:rPr lang="en-US" dirty="0"/>
              <a:t>reconstruction of the breach of an obligation </a:t>
            </a:r>
            <a:r>
              <a:rPr lang="en-US" dirty="0" smtClean="0"/>
              <a:t>owed by </a:t>
            </a:r>
            <a:r>
              <a:rPr lang="en-US" dirty="0"/>
              <a:t>the state toward an </a:t>
            </a:r>
            <a:r>
              <a:rPr lang="en-US" dirty="0" smtClean="0"/>
              <a:t>individual</a:t>
            </a:r>
          </a:p>
          <a:p>
            <a:r>
              <a:rPr lang="en-US" dirty="0" smtClean="0"/>
              <a:t>Vulnerability of the individual; very high public interest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→ </a:t>
            </a:r>
            <a:r>
              <a:rPr lang="en-US" dirty="0" smtClean="0"/>
              <a:t> some dispute settlement methods less appropriate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17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98" y="2837088"/>
            <a:ext cx="3501346" cy="26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29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856" y="2194561"/>
            <a:ext cx="5065486" cy="4102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19" y="1001487"/>
            <a:ext cx="7886700" cy="1193074"/>
          </a:xfrm>
        </p:spPr>
        <p:txBody>
          <a:bodyPr>
            <a:normAutofit/>
          </a:bodyPr>
          <a:lstStyle/>
          <a:p>
            <a:r>
              <a:rPr lang="en-US" dirty="0"/>
              <a:t>3.4. Human Rights Litigation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29" y="1625601"/>
            <a:ext cx="4992914" cy="51104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Universal scope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UN Charter (Arts 1(3) and 55); 9 core human rights treaties adopted within the UN, incl</a:t>
            </a:r>
            <a:r>
              <a:rPr lang="en-US" sz="2000" dirty="0"/>
              <a:t>. the 1966 International Covenant on Civil and Political Rights</a:t>
            </a: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at best complaint procedure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(e.g. Human Rights Council; UN Human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   Rights Committee) </a:t>
            </a:r>
          </a:p>
          <a:p>
            <a:r>
              <a:rPr lang="en-US" sz="2000" dirty="0" smtClean="0"/>
              <a:t>Fact-finding missions (see 3.1. The UN)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967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3.4. Human Rights Litigation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9" y="2306321"/>
            <a:ext cx="7886700" cy="38201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Regional scope: </a:t>
            </a:r>
          </a:p>
          <a:p>
            <a:pPr marL="0" indent="0">
              <a:buNone/>
            </a:pPr>
            <a:r>
              <a:rPr lang="en-US" dirty="0" smtClean="0"/>
              <a:t>adjudication  → more effective</a:t>
            </a:r>
            <a:r>
              <a:rPr lang="en-US" dirty="0"/>
              <a:t>,</a:t>
            </a:r>
            <a:r>
              <a:rPr lang="en-US" dirty="0" smtClean="0"/>
              <a:t> compulsory</a:t>
            </a:r>
            <a:endParaRPr lang="en-US" dirty="0"/>
          </a:p>
          <a:p>
            <a:r>
              <a:rPr lang="en-GB" dirty="0" smtClean="0"/>
              <a:t>The European </a:t>
            </a:r>
            <a:r>
              <a:rPr lang="en-GB" dirty="0"/>
              <a:t>Union (EU)</a:t>
            </a:r>
            <a:endParaRPr lang="en-US" dirty="0"/>
          </a:p>
          <a:p>
            <a:r>
              <a:rPr lang="en-GB" dirty="0" smtClean="0"/>
              <a:t>The Council </a:t>
            </a:r>
            <a:r>
              <a:rPr lang="en-GB" dirty="0"/>
              <a:t>of Europe (</a:t>
            </a:r>
            <a:r>
              <a:rPr lang="en-GB" dirty="0" err="1"/>
              <a:t>CoE</a:t>
            </a:r>
            <a:r>
              <a:rPr lang="en-GB" dirty="0"/>
              <a:t>)</a:t>
            </a:r>
            <a:endParaRPr lang="en-US" dirty="0"/>
          </a:p>
          <a:p>
            <a:r>
              <a:rPr lang="en-GB" dirty="0" smtClean="0"/>
              <a:t>The Organisation </a:t>
            </a:r>
            <a:r>
              <a:rPr lang="en-GB" dirty="0"/>
              <a:t>of American States (OAS</a:t>
            </a:r>
            <a:r>
              <a:rPr lang="en-GB" dirty="0" smtClean="0"/>
              <a:t>) </a:t>
            </a:r>
            <a:endParaRPr lang="en-US" dirty="0"/>
          </a:p>
          <a:p>
            <a:r>
              <a:rPr lang="en-GB" dirty="0"/>
              <a:t>The African Union (AU</a:t>
            </a:r>
            <a:r>
              <a:rPr lang="en-GB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289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719" y="1264783"/>
            <a:ext cx="7886700" cy="83071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Structure of the Course</a:t>
            </a:r>
            <a:endParaRPr lang="en-GB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719" y="2293621"/>
            <a:ext cx="7886700" cy="4076982"/>
          </a:xfrm>
        </p:spPr>
        <p:txBody>
          <a:bodyPr>
            <a:normAutofit/>
          </a:bodyPr>
          <a:lstStyle/>
          <a:p>
            <a:pPr marL="520700" indent="-514350" defTabSz="900000">
              <a:buAutoNum type="arabicPeriod"/>
              <a:tabLst>
                <a:tab pos="2159000" algn="r"/>
              </a:tabLst>
            </a:pPr>
            <a:r>
              <a:rPr lang="en-US" dirty="0" smtClean="0"/>
              <a:t>Basic Concepts</a:t>
            </a:r>
            <a:endParaRPr lang="en-US" dirty="0"/>
          </a:p>
          <a:p>
            <a:pPr marL="520700" indent="-514350" defTabSz="900000">
              <a:buAutoNum type="arabicPeriod"/>
              <a:tabLst>
                <a:tab pos="2159000" algn="r"/>
              </a:tabLst>
            </a:pPr>
            <a:r>
              <a:rPr lang="en-US" dirty="0" smtClean="0"/>
              <a:t>Methods </a:t>
            </a:r>
            <a:r>
              <a:rPr lang="en-US" dirty="0"/>
              <a:t>of Dispute </a:t>
            </a:r>
            <a:r>
              <a:rPr lang="en-US" dirty="0" smtClean="0"/>
              <a:t>Settlement</a:t>
            </a:r>
            <a:endParaRPr lang="en-US" dirty="0"/>
          </a:p>
          <a:p>
            <a:pPr marL="520700" indent="-514350" defTabSz="900000">
              <a:buAutoNum type="arabicPeriod"/>
              <a:tabLst>
                <a:tab pos="2159000" algn="r"/>
              </a:tabLst>
            </a:pPr>
            <a:r>
              <a:rPr lang="en-US" dirty="0" smtClean="0"/>
              <a:t>Fields </a:t>
            </a:r>
            <a:r>
              <a:rPr lang="en-US" dirty="0"/>
              <a:t>and </a:t>
            </a:r>
            <a:r>
              <a:rPr lang="en-US" dirty="0" smtClean="0"/>
              <a:t>Institutions</a:t>
            </a:r>
            <a:endParaRPr lang="en-US" dirty="0"/>
          </a:p>
          <a:p>
            <a:pPr marL="520700" indent="-514350" defTabSz="900000">
              <a:buAutoNum type="arabicPeriod"/>
              <a:tabLst>
                <a:tab pos="2159000" algn="r"/>
              </a:tabLst>
            </a:pPr>
            <a:r>
              <a:rPr lang="en-US" dirty="0" smtClean="0"/>
              <a:t>Selected </a:t>
            </a:r>
            <a:r>
              <a:rPr lang="en-US" dirty="0"/>
              <a:t>Trends and </a:t>
            </a:r>
            <a:r>
              <a:rPr lang="en-US" dirty="0" smtClean="0"/>
              <a:t>Challenges</a:t>
            </a:r>
            <a:endParaRPr lang="en-US" dirty="0"/>
          </a:p>
          <a:p>
            <a:pPr marL="520700" indent="-514350" defTabSz="900000">
              <a:buAutoNum type="arabicPeriod"/>
              <a:tabLst>
                <a:tab pos="2159000" algn="r"/>
              </a:tabLst>
            </a:pPr>
            <a:r>
              <a:rPr lang="en-US" dirty="0" smtClean="0"/>
              <a:t>Exam</a:t>
            </a:r>
            <a:endParaRPr lang="en-US" sz="2500" dirty="0"/>
          </a:p>
          <a:p>
            <a:pPr marL="520700" indent="-514350" defTabSz="900000">
              <a:buAutoNum type="arabicPeriod"/>
              <a:tabLst>
                <a:tab pos="2159000" algn="r"/>
              </a:tabLst>
            </a:pPr>
            <a:endParaRPr lang="en-US" dirty="0" smtClean="0"/>
          </a:p>
          <a:p>
            <a:pPr marL="6350" indent="0" defTabSz="900000">
              <a:buNone/>
              <a:tabLst>
                <a:tab pos="2159000" algn="r"/>
              </a:tabLst>
            </a:pPr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de-DE" smtClean="0"/>
              <a:pPr algn="r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41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281" y="2221727"/>
            <a:ext cx="4724809" cy="4438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19" y="1008743"/>
            <a:ext cx="7886700" cy="1212985"/>
          </a:xfrm>
        </p:spPr>
        <p:txBody>
          <a:bodyPr/>
          <a:lstStyle/>
          <a:p>
            <a:r>
              <a:rPr lang="en-US" dirty="0"/>
              <a:t>3.4. Human Rights Litigation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9" y="2221726"/>
            <a:ext cx="5735052" cy="44382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The Council </a:t>
            </a:r>
            <a:r>
              <a:rPr lang="en-GB" b="1" dirty="0"/>
              <a:t>of </a:t>
            </a:r>
            <a:r>
              <a:rPr lang="en-GB" b="1" dirty="0" smtClean="0"/>
              <a:t>Europe (</a:t>
            </a:r>
            <a:r>
              <a:rPr lang="en-GB" b="1" dirty="0" err="1" smtClean="0"/>
              <a:t>CoE</a:t>
            </a:r>
            <a:r>
              <a:rPr lang="en-GB" b="1" dirty="0" smtClean="0"/>
              <a:t>)</a:t>
            </a:r>
            <a:endParaRPr lang="en-US" b="1" dirty="0"/>
          </a:p>
          <a:p>
            <a:pPr lvl="0"/>
            <a:r>
              <a:rPr lang="en-US" dirty="0"/>
              <a:t>The European Convention for the Protection of Human Rights and Fundamental Freedoms (1950) → European Court of Human Rights</a:t>
            </a:r>
            <a:endParaRPr lang="en-US" dirty="0" smtClean="0"/>
          </a:p>
          <a:p>
            <a:pPr lvl="0"/>
            <a:r>
              <a:rPr lang="en-US" dirty="0" smtClean="0"/>
              <a:t>The </a:t>
            </a:r>
            <a:r>
              <a:rPr lang="en-US" dirty="0"/>
              <a:t>European Social Charter (1961) → European Committee of Social </a:t>
            </a:r>
            <a:r>
              <a:rPr lang="en-US" dirty="0" smtClean="0"/>
              <a:t>Rights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/>
              <a:t>Other </a:t>
            </a:r>
            <a:r>
              <a:rPr lang="en-US" dirty="0" smtClean="0"/>
              <a:t>human rights </a:t>
            </a:r>
            <a:r>
              <a:rPr lang="en-US" dirty="0"/>
              <a:t>treaties, with monitoring bodies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78675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19" y="1008743"/>
            <a:ext cx="7886700" cy="827315"/>
          </a:xfrm>
        </p:spPr>
        <p:txBody>
          <a:bodyPr>
            <a:normAutofit/>
          </a:bodyPr>
          <a:lstStyle/>
          <a:p>
            <a:r>
              <a:rPr lang="en-US" dirty="0"/>
              <a:t>3.4. Human Rights Litigation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43" y="1908629"/>
            <a:ext cx="4695371" cy="494937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dirty="0"/>
              <a:t>T</a:t>
            </a:r>
            <a:r>
              <a:rPr lang="en-GB" sz="2000" b="1" dirty="0" smtClean="0"/>
              <a:t>he European Court of Human Rights</a:t>
            </a:r>
            <a:endParaRPr lang="en-US" sz="2000" b="1" dirty="0"/>
          </a:p>
          <a:p>
            <a:pPr>
              <a:lnSpc>
                <a:spcPct val="100000"/>
              </a:lnSpc>
            </a:pPr>
            <a:r>
              <a:rPr lang="en-GB" sz="2000" dirty="0" smtClean="0"/>
              <a:t>47-1 judges, 9-year mandate</a:t>
            </a:r>
          </a:p>
          <a:p>
            <a:pPr>
              <a:lnSpc>
                <a:spcPct val="100000"/>
              </a:lnSpc>
            </a:pPr>
            <a:r>
              <a:rPr lang="en-GB" sz="2000" dirty="0" smtClean="0"/>
              <a:t>Contentious </a:t>
            </a:r>
            <a:r>
              <a:rPr lang="en-GB" sz="2000" dirty="0"/>
              <a:t>and advisory jurisdiction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GB" sz="2000" dirty="0" smtClean="0"/>
              <a:t>Jurisdiction</a:t>
            </a:r>
            <a:r>
              <a:rPr lang="en-GB" sz="2000" i="1" dirty="0" smtClean="0"/>
              <a:t> </a:t>
            </a:r>
            <a:r>
              <a:rPr lang="en-GB" sz="2000" i="1" dirty="0" err="1"/>
              <a:t>r</a:t>
            </a:r>
            <a:r>
              <a:rPr lang="en-GB" sz="2000" i="1" dirty="0" err="1" smtClean="0"/>
              <a:t>atione</a:t>
            </a:r>
            <a:r>
              <a:rPr lang="en-GB" sz="2000" i="1" dirty="0" smtClean="0"/>
              <a:t> </a:t>
            </a:r>
            <a:r>
              <a:rPr lang="en-GB" sz="2000" i="1" dirty="0" err="1"/>
              <a:t>materie</a:t>
            </a:r>
            <a:r>
              <a:rPr lang="en-GB" sz="2000" dirty="0"/>
              <a:t>: </a:t>
            </a:r>
            <a:r>
              <a:rPr lang="en-GB" sz="2000" dirty="0" smtClean="0"/>
              <a:t>The Convention and other rules of IL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GB" sz="2000" i="1" dirty="0" smtClean="0"/>
              <a:t>Jurisdiction </a:t>
            </a:r>
            <a:r>
              <a:rPr lang="en-GB" sz="2000" i="1" dirty="0" err="1" smtClean="0"/>
              <a:t>ratione</a:t>
            </a:r>
            <a:r>
              <a:rPr lang="en-GB" sz="2000" i="1" dirty="0" smtClean="0"/>
              <a:t> personae: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Passive </a:t>
            </a:r>
            <a:r>
              <a:rPr lang="en-GB" sz="2000" dirty="0"/>
              <a:t>standing: </a:t>
            </a:r>
            <a:r>
              <a:rPr lang="en-GB" sz="2000" dirty="0" smtClean="0"/>
              <a:t>states parties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Active standing:</a:t>
            </a:r>
            <a:r>
              <a:rPr lang="en-US" sz="2000" dirty="0"/>
              <a:t> </a:t>
            </a:r>
            <a:r>
              <a:rPr lang="en-GB" sz="2000" dirty="0" smtClean="0"/>
              <a:t>Any state party;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individuals, NGO’s</a:t>
            </a:r>
          </a:p>
          <a:p>
            <a:pPr>
              <a:lnSpc>
                <a:spcPct val="100000"/>
              </a:lnSpc>
            </a:pPr>
            <a:r>
              <a:rPr lang="en-GB" sz="2000" dirty="0" smtClean="0"/>
              <a:t>Judgments </a:t>
            </a:r>
            <a:r>
              <a:rPr lang="en-GB" sz="2000" dirty="0"/>
              <a:t>are final and binding, implementation supervised by </a:t>
            </a:r>
            <a:r>
              <a:rPr lang="en-GB" sz="2000" dirty="0" smtClean="0"/>
              <a:t>the </a:t>
            </a:r>
            <a:r>
              <a:rPr lang="en-GB" sz="2000" dirty="0"/>
              <a:t>Council of </a:t>
            </a:r>
            <a:r>
              <a:rPr lang="en-GB" sz="2000" dirty="0" smtClean="0"/>
              <a:t>Ministers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21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31" y="3098879"/>
            <a:ext cx="3887640" cy="20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11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43" y="1132114"/>
            <a:ext cx="8519886" cy="732972"/>
          </a:xfrm>
        </p:spPr>
        <p:txBody>
          <a:bodyPr>
            <a:normAutofit fontScale="90000"/>
          </a:bodyPr>
          <a:lstStyle/>
          <a:p>
            <a:r>
              <a:rPr lang="en-US" dirty="0"/>
              <a:t>3.5. International Criminal Courts and Tribunals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797503"/>
            <a:ext cx="8435975" cy="446541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100" dirty="0"/>
              <a:t>T</a:t>
            </a:r>
            <a:r>
              <a:rPr lang="en-US" sz="2100" dirty="0" smtClean="0"/>
              <a:t>o prosecute individuals for </a:t>
            </a:r>
          </a:p>
          <a:p>
            <a:pPr marL="0" lvl="0" indent="0">
              <a:buNone/>
            </a:pPr>
            <a:r>
              <a:rPr lang="en-US" sz="2100" dirty="0" smtClean="0"/>
              <a:t>the international crimes of genocide, </a:t>
            </a:r>
          </a:p>
          <a:p>
            <a:pPr marL="0" lvl="0" indent="0">
              <a:buNone/>
            </a:pPr>
            <a:r>
              <a:rPr lang="en-US" sz="2100" dirty="0" smtClean="0"/>
              <a:t>crimes against humanity, and war crimes</a:t>
            </a:r>
          </a:p>
          <a:p>
            <a:r>
              <a:rPr lang="en-US" sz="2100" b="1" dirty="0" smtClean="0"/>
              <a:t>International </a:t>
            </a:r>
            <a:r>
              <a:rPr lang="en-US" sz="2100" b="1" dirty="0"/>
              <a:t>Criminal Tribunal for the Former </a:t>
            </a:r>
            <a:r>
              <a:rPr lang="en-US" sz="2100" b="1" dirty="0" smtClean="0"/>
              <a:t>Yugoslavia (ICTY)</a:t>
            </a:r>
            <a:endParaRPr lang="en-US" sz="2100" b="1" dirty="0"/>
          </a:p>
          <a:p>
            <a:pPr lvl="0"/>
            <a:r>
              <a:rPr lang="en-US" sz="2100" b="1" dirty="0"/>
              <a:t>International Criminal Tribunal for </a:t>
            </a:r>
            <a:r>
              <a:rPr lang="en-US" sz="2100" b="1" dirty="0" smtClean="0"/>
              <a:t>Rwanda (ICTR)</a:t>
            </a:r>
            <a:endParaRPr lang="en-US" sz="2100" b="1" dirty="0"/>
          </a:p>
          <a:p>
            <a:pPr marL="0" indent="0">
              <a:buNone/>
            </a:pPr>
            <a:r>
              <a:rPr lang="en-US" sz="2100" dirty="0" smtClean="0"/>
              <a:t>= </a:t>
            </a:r>
            <a:r>
              <a:rPr lang="en-US" sz="2100" dirty="0" smtClean="0"/>
              <a:t>ad </a:t>
            </a:r>
            <a:r>
              <a:rPr lang="en-US" sz="2100" dirty="0"/>
              <a:t>hoc tribunals, created by resolutions of the </a:t>
            </a:r>
            <a:r>
              <a:rPr lang="en-US" sz="2100" dirty="0" smtClean="0"/>
              <a:t>UN SC</a:t>
            </a:r>
          </a:p>
          <a:p>
            <a:pPr lvl="0"/>
            <a:r>
              <a:rPr lang="en-US" sz="2100" b="1" dirty="0" smtClean="0"/>
              <a:t>International </a:t>
            </a:r>
            <a:r>
              <a:rPr lang="en-US" sz="2100" b="1" dirty="0"/>
              <a:t>Criminal Court </a:t>
            </a:r>
            <a:r>
              <a:rPr lang="en-US" sz="2100" b="1" dirty="0" smtClean="0"/>
              <a:t>(ICC) </a:t>
            </a:r>
          </a:p>
          <a:p>
            <a:pPr marL="0" lvl="0" indent="0">
              <a:buNone/>
            </a:pPr>
            <a:r>
              <a:rPr lang="en-US" sz="2100" dirty="0" smtClean="0"/>
              <a:t>= established by the treaty, the Rome Statute of the ICC</a:t>
            </a:r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22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44" y="1797503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00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3.6. Environmental Protection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175387"/>
            <a:ext cx="8374516" cy="445038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No single body specialized for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settlement </a:t>
            </a:r>
            <a:r>
              <a:rPr lang="en-US" sz="2400" dirty="0"/>
              <a:t>of </a:t>
            </a:r>
            <a:r>
              <a:rPr lang="en-US" sz="2400" dirty="0" smtClean="0"/>
              <a:t>int. </a:t>
            </a:r>
            <a:r>
              <a:rPr lang="en-US" sz="2400" dirty="0"/>
              <a:t>environmental </a:t>
            </a:r>
            <a:r>
              <a:rPr lang="en-US" sz="2400" dirty="0" smtClean="0"/>
              <a:t>disputes </a:t>
            </a:r>
            <a:endParaRPr lang="en-US" sz="2400" dirty="0"/>
          </a:p>
          <a:p>
            <a:r>
              <a:rPr lang="en-US" sz="2400" dirty="0"/>
              <a:t>N</a:t>
            </a:r>
            <a:r>
              <a:rPr lang="en-US" sz="2400" dirty="0" smtClean="0"/>
              <a:t>on</a:t>
            </a:r>
            <a:r>
              <a:rPr lang="en-US" sz="2400" dirty="0"/>
              <a:t>-compliance </a:t>
            </a:r>
            <a:r>
              <a:rPr lang="en-US" sz="2400" dirty="0" smtClean="0"/>
              <a:t>procedures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provided </a:t>
            </a:r>
            <a:r>
              <a:rPr lang="en-US" sz="2400" dirty="0"/>
              <a:t>for in different environmental </a:t>
            </a:r>
            <a:r>
              <a:rPr lang="en-US" sz="2400" dirty="0" smtClean="0"/>
              <a:t>treaties</a:t>
            </a:r>
            <a:endParaRPr lang="en-US" sz="2400" dirty="0"/>
          </a:p>
          <a:p>
            <a:r>
              <a:rPr lang="en-US" sz="2400" dirty="0" smtClean="0"/>
              <a:t>Diplomatic means; fact-finding commissions; </a:t>
            </a:r>
            <a:r>
              <a:rPr lang="en-US" sz="2400" dirty="0"/>
              <a:t>judicial bodies: ICJ, </a:t>
            </a:r>
            <a:r>
              <a:rPr lang="en-US" sz="2400" dirty="0" smtClean="0"/>
              <a:t>ECHR, ITLOS, </a:t>
            </a:r>
            <a:r>
              <a:rPr lang="en-US" sz="2400" dirty="0"/>
              <a:t>WTO </a:t>
            </a:r>
            <a:r>
              <a:rPr lang="en-US" sz="2400" dirty="0" smtClean="0"/>
              <a:t>panels</a:t>
            </a:r>
          </a:p>
          <a:p>
            <a:r>
              <a:rPr lang="en-GB" sz="2400" dirty="0" smtClean="0"/>
              <a:t>UN Guiding Principles </a:t>
            </a:r>
            <a:r>
              <a:rPr lang="en-GB" sz="2400" dirty="0"/>
              <a:t>on Business and Human Rights</a:t>
            </a:r>
            <a:r>
              <a:rPr lang="en-GB" sz="2400" dirty="0" smtClean="0"/>
              <a:t>; </a:t>
            </a:r>
            <a:r>
              <a:rPr lang="en-US" sz="2400" dirty="0"/>
              <a:t>The OECD Guidelines for Multinational Enterprises</a:t>
            </a:r>
            <a:endParaRPr lang="en-GB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23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595" y="2055526"/>
            <a:ext cx="2844973" cy="19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12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Selected Trends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Challenges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Structural</a:t>
            </a:r>
            <a:r>
              <a:rPr lang="de-DE" dirty="0" smtClean="0"/>
              <a:t> </a:t>
            </a:r>
            <a:r>
              <a:rPr lang="de-DE" dirty="0" smtClean="0"/>
              <a:t>Bias</a:t>
            </a:r>
          </a:p>
          <a:p>
            <a:r>
              <a:rPr lang="de-DE" dirty="0" err="1" smtClean="0"/>
              <a:t>Competing</a:t>
            </a:r>
            <a:r>
              <a:rPr lang="de-DE" dirty="0" smtClean="0"/>
              <a:t> </a:t>
            </a:r>
            <a:r>
              <a:rPr lang="de-DE" dirty="0" smtClean="0"/>
              <a:t>Forums</a:t>
            </a:r>
          </a:p>
          <a:p>
            <a:r>
              <a:rPr lang="de-DE" dirty="0" smtClean="0"/>
              <a:t>Implementation</a:t>
            </a:r>
            <a:endParaRPr lang="de-DE" dirty="0" smtClean="0"/>
          </a:p>
          <a:p>
            <a:r>
              <a:rPr lang="de-DE" dirty="0" smtClean="0"/>
              <a:t>Informal </a:t>
            </a:r>
            <a:r>
              <a:rPr lang="de-DE" dirty="0" err="1" smtClean="0"/>
              <a:t>Governance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24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363" y="3028041"/>
            <a:ext cx="3949313" cy="221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7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1909759"/>
          </a:xfrm>
        </p:spPr>
        <p:txBody>
          <a:bodyPr/>
          <a:lstStyle/>
          <a:p>
            <a:pPr algn="ctr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…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000" dirty="0" smtClean="0"/>
              <a:t>…</a:t>
            </a:r>
            <a:r>
              <a:rPr lang="de-DE" sz="3000" dirty="0" err="1" smtClean="0"/>
              <a:t>and</a:t>
            </a:r>
            <a:r>
              <a:rPr lang="de-DE" sz="3000" dirty="0" smtClean="0"/>
              <a:t> </a:t>
            </a:r>
            <a:r>
              <a:rPr lang="de-DE" sz="3000" dirty="0" err="1" smtClean="0"/>
              <a:t>have</a:t>
            </a:r>
            <a:r>
              <a:rPr lang="de-DE" sz="3000" dirty="0" smtClean="0"/>
              <a:t> a </a:t>
            </a:r>
            <a:r>
              <a:rPr lang="de-DE" sz="3000" dirty="0" err="1" smtClean="0"/>
              <a:t>nice</a:t>
            </a:r>
            <a:r>
              <a:rPr lang="de-DE" sz="3000" dirty="0" smtClean="0"/>
              <a:t> </a:t>
            </a:r>
            <a:r>
              <a:rPr lang="de-DE" sz="3000" dirty="0" err="1" smtClean="0"/>
              <a:t>weekend</a:t>
            </a:r>
            <a:r>
              <a:rPr lang="de-DE" sz="3000" dirty="0" smtClean="0"/>
              <a:t>!</a:t>
            </a:r>
            <a:endParaRPr lang="en-GB" sz="3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25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9465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6719" y="1264783"/>
            <a:ext cx="7886700" cy="83833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Literature</a:t>
            </a:r>
            <a:endParaRPr lang="en-GB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719" y="2141220"/>
            <a:ext cx="7886700" cy="4229383"/>
          </a:xfrm>
        </p:spPr>
        <p:txBody>
          <a:bodyPr>
            <a:normAutofit fontScale="92500"/>
          </a:bodyPr>
          <a:lstStyle/>
          <a:p>
            <a:r>
              <a:rPr lang="en-GB" sz="2600" dirty="0" smtClean="0"/>
              <a:t>John G. </a:t>
            </a:r>
            <a:r>
              <a:rPr lang="en-GB" sz="2600" dirty="0" err="1" smtClean="0"/>
              <a:t>Merrills</a:t>
            </a:r>
            <a:r>
              <a:rPr lang="en-GB" sz="2600" dirty="0" smtClean="0"/>
              <a:t>, </a:t>
            </a:r>
            <a:r>
              <a:rPr lang="en-GB" sz="2600" i="1" dirty="0" smtClean="0"/>
              <a:t>International Dispute Settlement</a:t>
            </a:r>
            <a:r>
              <a:rPr lang="en-GB" sz="2600" dirty="0" smtClean="0"/>
              <a:t>, Cambridge University Press, 2022, 261-347, 383-438.</a:t>
            </a:r>
          </a:p>
          <a:p>
            <a:r>
              <a:rPr lang="en-GB" sz="2600" dirty="0"/>
              <a:t>Yoshifumi Tanaka, </a:t>
            </a:r>
            <a:r>
              <a:rPr lang="en-GB" sz="2600" i="1" dirty="0"/>
              <a:t>The Peaceful Settlement of International Disputes</a:t>
            </a:r>
            <a:r>
              <a:rPr lang="en-GB" sz="2600" dirty="0"/>
              <a:t>, Cambridge University Press, 2018, 227-352.</a:t>
            </a:r>
          </a:p>
          <a:p>
            <a:r>
              <a:rPr lang="en-US" sz="2600" dirty="0" smtClean="0"/>
              <a:t>John </a:t>
            </a:r>
            <a:r>
              <a:rPr lang="en-US" sz="2600" dirty="0"/>
              <a:t>Collier and Vaughan Lowe, </a:t>
            </a:r>
            <a:r>
              <a:rPr lang="en-US" sz="2600" i="1" dirty="0"/>
              <a:t>The Settlement of Disputes in International Law, Institutions and Procedures</a:t>
            </a:r>
            <a:r>
              <a:rPr lang="en-US" sz="2600" dirty="0"/>
              <a:t>, Oxford University Press, </a:t>
            </a:r>
            <a:r>
              <a:rPr lang="en-US" sz="2600" dirty="0" smtClean="0"/>
              <a:t>1999, 59-123.</a:t>
            </a:r>
            <a:endParaRPr lang="en-GB" sz="2600" dirty="0" smtClean="0"/>
          </a:p>
          <a:p>
            <a:pPr marL="0" indent="0">
              <a:buNone/>
            </a:pPr>
            <a:endParaRPr lang="en-GB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470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Fields and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3.1. The </a:t>
            </a:r>
            <a:r>
              <a:rPr lang="en-US" dirty="0"/>
              <a:t>United </a:t>
            </a:r>
            <a:r>
              <a:rPr lang="en-US" dirty="0" smtClean="0"/>
              <a:t>Nations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3.2. The </a:t>
            </a:r>
            <a:r>
              <a:rPr lang="en-US" dirty="0"/>
              <a:t>Dispute Settlement under the Law of the Sea Convention</a:t>
            </a:r>
          </a:p>
          <a:p>
            <a:pPr marL="0" indent="0">
              <a:buNone/>
            </a:pPr>
            <a:r>
              <a:rPr lang="en-US" dirty="0" smtClean="0"/>
              <a:t>3.3. International </a:t>
            </a:r>
            <a:r>
              <a:rPr lang="en-US" dirty="0"/>
              <a:t>Trade and Investment Dispute Settlement</a:t>
            </a:r>
          </a:p>
          <a:p>
            <a:pPr marL="0" indent="0">
              <a:buNone/>
            </a:pPr>
            <a:r>
              <a:rPr lang="en-US" dirty="0" smtClean="0"/>
              <a:t>3.4. Human </a:t>
            </a:r>
            <a:r>
              <a:rPr lang="en-US" dirty="0"/>
              <a:t>Rights Litigation</a:t>
            </a:r>
          </a:p>
          <a:p>
            <a:pPr marL="0" indent="0">
              <a:buNone/>
            </a:pPr>
            <a:r>
              <a:rPr lang="en-US" dirty="0" smtClean="0"/>
              <a:t>3.5. International </a:t>
            </a:r>
            <a:r>
              <a:rPr lang="en-US" dirty="0"/>
              <a:t>Criminal Courts and Tribunals</a:t>
            </a:r>
          </a:p>
          <a:p>
            <a:pPr marL="0" indent="0">
              <a:buNone/>
            </a:pPr>
            <a:r>
              <a:rPr lang="en-US" dirty="0" smtClean="0"/>
              <a:t>3.6. Environmental </a:t>
            </a:r>
            <a:r>
              <a:rPr lang="en-US" dirty="0"/>
              <a:t>Protection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397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19" y="1264784"/>
            <a:ext cx="7886700" cy="796246"/>
          </a:xfrm>
        </p:spPr>
        <p:txBody>
          <a:bodyPr>
            <a:normAutofit fontScale="90000"/>
          </a:bodyPr>
          <a:lstStyle/>
          <a:p>
            <a:r>
              <a:rPr lang="en-US" dirty="0"/>
              <a:t>3.2. The Dispute Settlement under the Law of the Sea Convention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9" y="3374571"/>
            <a:ext cx="7886700" cy="2996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The 1982 United Nations Convention on the Law of the Sea (UNCLOS)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“A Constitution for the Oceans;” regulates activities of </a:t>
            </a:r>
            <a:r>
              <a:rPr lang="en-US" sz="2000" dirty="0"/>
              <a:t>very diverse actors: </a:t>
            </a:r>
            <a:r>
              <a:rPr lang="en-US" sz="2000" dirty="0" smtClean="0"/>
              <a:t>states, international organizations, corporations, </a:t>
            </a:r>
            <a:r>
              <a:rPr lang="en-US" sz="2000" dirty="0" smtClean="0"/>
              <a:t>individuals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→ </a:t>
            </a:r>
            <a:r>
              <a:rPr lang="en-US" sz="2000" dirty="0" smtClean="0"/>
              <a:t>inter</a:t>
            </a:r>
            <a:r>
              <a:rPr lang="en-US" sz="2000" dirty="0"/>
              <a:t>-state </a:t>
            </a:r>
            <a:r>
              <a:rPr lang="en-US" sz="2000" dirty="0" smtClean="0"/>
              <a:t>disputes</a:t>
            </a:r>
            <a:r>
              <a:rPr lang="en-US" sz="2000" dirty="0"/>
              <a:t> </a:t>
            </a:r>
            <a:r>
              <a:rPr lang="en-US" sz="2000" dirty="0" smtClean="0"/>
              <a:t>+ disputes with </a:t>
            </a:r>
            <a:r>
              <a:rPr lang="en-US" sz="2000" dirty="0"/>
              <a:t>non-</a:t>
            </a:r>
            <a:r>
              <a:rPr lang="en-US" sz="2000" dirty="0" smtClean="0"/>
              <a:t>state actors   </a:t>
            </a:r>
          </a:p>
          <a:p>
            <a:pPr marL="0" indent="0">
              <a:buNone/>
            </a:pPr>
            <a:r>
              <a:rPr lang="en-US" sz="2000" dirty="0"/>
              <a:t>→ </a:t>
            </a:r>
            <a:r>
              <a:rPr lang="en-US" sz="2000" dirty="0" smtClean="0"/>
              <a:t>very broad </a:t>
            </a:r>
            <a:r>
              <a:rPr lang="en-US" sz="2000" dirty="0"/>
              <a:t>variety of dispute settlement methods 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5</a:t>
            </a:fld>
            <a:endParaRPr lang="en-GB" noProof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30" y="2061030"/>
            <a:ext cx="7489370" cy="13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3.2. The Dispute Settlement under the Law of the Sea Convention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9" y="2590346"/>
            <a:ext cx="7886700" cy="40843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Part </a:t>
            </a:r>
            <a:r>
              <a:rPr lang="en-US" sz="3200" b="1" dirty="0"/>
              <a:t>XV on the </a:t>
            </a:r>
            <a:r>
              <a:rPr lang="en-US" sz="3200" b="1" dirty="0" smtClean="0"/>
              <a:t>UNCLOS (Settlement of Disputes)</a:t>
            </a:r>
          </a:p>
          <a:p>
            <a:pPr marL="0" indent="0">
              <a:buNone/>
            </a:pPr>
            <a:r>
              <a:rPr lang="en-US" sz="3200" dirty="0" smtClean="0"/>
              <a:t>Section </a:t>
            </a:r>
            <a:r>
              <a:rPr lang="en-US" sz="3200" dirty="0"/>
              <a:t>2 (compulsory procedures entailing binding </a:t>
            </a:r>
            <a:r>
              <a:rPr lang="en-US" sz="3200" dirty="0" smtClean="0"/>
              <a:t>decisions): </a:t>
            </a:r>
            <a:endParaRPr lang="en-US" sz="3200" dirty="0"/>
          </a:p>
          <a:p>
            <a:pPr lvl="0"/>
            <a:r>
              <a:rPr lang="en-US" sz="3200" dirty="0" smtClean="0"/>
              <a:t>International Tribunal of the Law of the Sea (ITLOS)</a:t>
            </a:r>
            <a:endParaRPr lang="en-US" sz="3200" dirty="0"/>
          </a:p>
          <a:p>
            <a:pPr lvl="0"/>
            <a:r>
              <a:rPr lang="en-US" sz="3200" dirty="0" smtClean="0"/>
              <a:t>International Court of Justice (ICJ)</a:t>
            </a:r>
            <a:endParaRPr lang="en-US" sz="3200" dirty="0"/>
          </a:p>
          <a:p>
            <a:pPr lvl="0"/>
            <a:r>
              <a:rPr lang="en-US" sz="3200" dirty="0"/>
              <a:t>Annex VII arbitral </a:t>
            </a:r>
            <a:r>
              <a:rPr lang="en-US" sz="3200" dirty="0" smtClean="0"/>
              <a:t>tribunal   </a:t>
            </a:r>
            <a:endParaRPr lang="en-US" sz="3200" dirty="0"/>
          </a:p>
          <a:p>
            <a:pPr lvl="0"/>
            <a:r>
              <a:rPr lang="en-US" sz="3200" dirty="0"/>
              <a:t>Annex VIII special arbitral </a:t>
            </a:r>
            <a:r>
              <a:rPr lang="en-US" sz="3200" dirty="0" smtClean="0"/>
              <a:t>tribunal</a:t>
            </a:r>
          </a:p>
          <a:p>
            <a:pPr marL="0" lvl="0" indent="0">
              <a:buNone/>
            </a:pPr>
            <a:r>
              <a:rPr lang="en-US" sz="3200" dirty="0"/>
              <a:t>→ </a:t>
            </a:r>
            <a:r>
              <a:rPr lang="en-US" sz="3200" dirty="0" smtClean="0"/>
              <a:t>If states choose </a:t>
            </a:r>
            <a:r>
              <a:rPr lang="en-US" sz="3200" dirty="0"/>
              <a:t>none, or </a:t>
            </a:r>
            <a:r>
              <a:rPr lang="en-US" sz="3200" dirty="0" smtClean="0"/>
              <a:t>different procedures: </a:t>
            </a:r>
            <a:r>
              <a:rPr lang="en-US" sz="3200" dirty="0"/>
              <a:t>Annex VII </a:t>
            </a:r>
            <a:r>
              <a:rPr lang="en-US" sz="3200" dirty="0" smtClean="0"/>
              <a:t>arbitration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6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286" y="4331154"/>
            <a:ext cx="3676619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9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3.2. The Dispute Settlement under the Law of the Sea Convention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9" y="2438400"/>
            <a:ext cx="7886700" cy="4419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International Tribunal of the Law of the Sea (ITLOS)</a:t>
            </a:r>
            <a:endParaRPr lang="en-US" dirty="0"/>
          </a:p>
          <a:p>
            <a:pPr lvl="0"/>
            <a:r>
              <a:rPr lang="en-US" dirty="0" smtClean="0"/>
              <a:t>Composition: 21 </a:t>
            </a:r>
            <a:r>
              <a:rPr lang="en-US" dirty="0"/>
              <a:t>judges, 9-year </a:t>
            </a:r>
            <a:r>
              <a:rPr lang="en-US" dirty="0" smtClean="0"/>
              <a:t>term,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representing the principal </a:t>
            </a:r>
            <a:r>
              <a:rPr lang="en-US" dirty="0"/>
              <a:t>legal systems</a:t>
            </a:r>
          </a:p>
          <a:p>
            <a:pPr lvl="0"/>
            <a:r>
              <a:rPr lang="en-US" dirty="0" smtClean="0"/>
              <a:t>ad </a:t>
            </a:r>
            <a:r>
              <a:rPr lang="en-US" dirty="0"/>
              <a:t>hoc </a:t>
            </a:r>
            <a:r>
              <a:rPr lang="en-US" dirty="0" smtClean="0"/>
              <a:t>judges			</a:t>
            </a:r>
            <a:endParaRPr lang="en-US" dirty="0"/>
          </a:p>
          <a:p>
            <a:pPr lvl="0"/>
            <a:r>
              <a:rPr lang="en-US" dirty="0" smtClean="0"/>
              <a:t>Chambers, including the Sea</a:t>
            </a:r>
            <a:r>
              <a:rPr lang="en-US" dirty="0"/>
              <a:t>-Bed </a:t>
            </a:r>
            <a:r>
              <a:rPr lang="en-US" dirty="0" smtClean="0"/>
              <a:t>Dispute </a:t>
            </a:r>
            <a:r>
              <a:rPr lang="en-US" dirty="0"/>
              <a:t>Chamber (hearing cases </a:t>
            </a:r>
            <a:r>
              <a:rPr lang="en-US" dirty="0" smtClean="0"/>
              <a:t>filed by </a:t>
            </a:r>
            <a:r>
              <a:rPr lang="en-US" dirty="0"/>
              <a:t>states, mining companies, Sea-Bed </a:t>
            </a:r>
            <a:r>
              <a:rPr lang="en-US" dirty="0" smtClean="0"/>
              <a:t>Authority</a:t>
            </a:r>
            <a:r>
              <a:rPr lang="en-US" dirty="0" smtClean="0"/>
              <a:t>…)</a:t>
            </a:r>
            <a:endParaRPr lang="en-US" dirty="0" smtClean="0"/>
          </a:p>
          <a:p>
            <a:pPr lvl="0"/>
            <a:r>
              <a:rPr lang="en-US" dirty="0" smtClean="0"/>
              <a:t>! Enforcement of decisions </a:t>
            </a:r>
            <a:r>
              <a:rPr lang="en-US" dirty="0"/>
              <a:t>of the Sea-Bed </a:t>
            </a:r>
            <a:r>
              <a:rPr lang="en-US" dirty="0" smtClean="0"/>
              <a:t>Chambers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7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625" y="298109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7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719" y="1342570"/>
            <a:ext cx="7886700" cy="645887"/>
          </a:xfrm>
        </p:spPr>
        <p:txBody>
          <a:bodyPr>
            <a:normAutofit fontScale="90000"/>
          </a:bodyPr>
          <a:lstStyle/>
          <a:p>
            <a:r>
              <a:rPr lang="en-US" dirty="0"/>
              <a:t>3.3. International Trade and Investment Dispute Settlement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9" y="2133601"/>
            <a:ext cx="7886700" cy="29318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The UN Charter, Chapter IX: International Economic and Social Cooperation, Article 55:</a:t>
            </a:r>
            <a:endParaRPr lang="en-US" b="1" dirty="0"/>
          </a:p>
          <a:p>
            <a:pPr marL="0" indent="0">
              <a:buNone/>
            </a:pPr>
            <a:r>
              <a:rPr lang="en-US" i="1" dirty="0"/>
              <a:t>With a view to the creation of conditions of </a:t>
            </a:r>
            <a:r>
              <a:rPr lang="en-US" i="1" u="sng" dirty="0"/>
              <a:t>stability and well-being which are necessary for peaceful and friendly relations among nations</a:t>
            </a:r>
            <a:r>
              <a:rPr lang="en-US" i="1" dirty="0"/>
              <a:t> based on respect for the principle of equal rights and self-determination of peoples, the United Nations shall promote:</a:t>
            </a:r>
          </a:p>
          <a:p>
            <a:pPr marL="0" indent="0">
              <a:buNone/>
            </a:pPr>
            <a:r>
              <a:rPr lang="en-US" i="1" dirty="0"/>
              <a:t>  a. higher standards of living, full employment, and conditions of economic and social progress and development</a:t>
            </a:r>
            <a:r>
              <a:rPr lang="en-US" i="1" dirty="0" smtClean="0"/>
              <a:t>;…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8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139" y="4802172"/>
            <a:ext cx="2948456" cy="18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3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3.3. International Trade and Investment Dispute Settlement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19" y="2510972"/>
            <a:ext cx="7650938" cy="34108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dirty="0" smtClean="0"/>
              <a:t>International economic order on the global level: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600" dirty="0" smtClean="0"/>
              <a:t>The World </a:t>
            </a:r>
            <a:r>
              <a:rPr lang="en-US" sz="2600" dirty="0" smtClean="0"/>
              <a:t>Trade Organization (WTO)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600" dirty="0" smtClean="0"/>
              <a:t>The World </a:t>
            </a:r>
            <a:r>
              <a:rPr lang="en-US" sz="2600" dirty="0" smtClean="0"/>
              <a:t>Bank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US" sz="2600" dirty="0" smtClean="0"/>
              <a:t>The International </a:t>
            </a:r>
            <a:r>
              <a:rPr lang="en-US" sz="2600" dirty="0" smtClean="0"/>
              <a:t>Monetary Fund (IMF)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 smtClean="0"/>
              <a:t>1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A3762334-AB71-4720-92C8-1E053D5726E3}" type="slidenum">
              <a:rPr lang="en-GB" noProof="0" smtClean="0"/>
              <a:pPr algn="r"/>
              <a:t>9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115" y="4805658"/>
            <a:ext cx="4829123" cy="176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84491"/>
      </p:ext>
    </p:extLst>
  </p:cSld>
  <p:clrMapOvr>
    <a:masterClrMapping/>
  </p:clrMapOvr>
</p:sld>
</file>

<file path=ppt/theme/theme1.xml><?xml version="1.0" encoding="utf-8"?>
<a:theme xmlns:a="http://schemas.openxmlformats.org/drawingml/2006/main" name="rz_MPIL_Presentation_layout_english_4to3">
  <a:themeElements>
    <a:clrScheme name="Mpil blau">
      <a:dk1>
        <a:sysClr val="windowText" lastClr="000000"/>
      </a:dk1>
      <a:lt1>
        <a:sysClr val="window" lastClr="FFFFFF"/>
      </a:lt1>
      <a:dk2>
        <a:srgbClr val="0080A5"/>
      </a:dk2>
      <a:lt2>
        <a:srgbClr val="E7E6E6"/>
      </a:lt2>
      <a:accent1>
        <a:srgbClr val="00ABDA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6682"/>
      </a:accent5>
      <a:accent6>
        <a:srgbClr val="33CCCC"/>
      </a:accent6>
      <a:hlink>
        <a:srgbClr val="0080A5"/>
      </a:hlink>
      <a:folHlink>
        <a:srgbClr val="954F72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429_MPIL_Presentation_layout_english_4to3.potx" id="{FCA075BF-8167-5E41-BD65-D545DD6870DF}" vid="{925D8513-BBF7-774A-9C70-EB7AC02254F2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429_MPIL_Presentation_layout_english_4to3.potx" id="{FCA075BF-8167-5E41-BD65-D545DD6870DF}" vid="{2F2568EA-8843-7C47-9676-E507C3F0B9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rz_MPIL_Presentation_layout_english_4to3</Template>
  <TotalTime>0</TotalTime>
  <Words>1439</Words>
  <Application>Microsoft Office PowerPoint</Application>
  <PresentationFormat>Bildschirmpräsentation (4:3)</PresentationFormat>
  <Paragraphs>181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0" baseType="lpstr">
      <vt:lpstr>Arial</vt:lpstr>
      <vt:lpstr>Calibri</vt:lpstr>
      <vt:lpstr>Gudea</vt:lpstr>
      <vt:lpstr>rz_MPIL_Presentation_layout_english_4to3</vt:lpstr>
      <vt:lpstr>Benutzerdefiniertes Design</vt:lpstr>
      <vt:lpstr>International  Dispute Settlement</vt:lpstr>
      <vt:lpstr>Structure of the Course</vt:lpstr>
      <vt:lpstr>Literature</vt:lpstr>
      <vt:lpstr>3. Fields and Institutions</vt:lpstr>
      <vt:lpstr>3.2. The Dispute Settlement under the Law of the Sea Convention </vt:lpstr>
      <vt:lpstr>3.2. The Dispute Settlement under the Law of the Sea Convention </vt:lpstr>
      <vt:lpstr>3.2. The Dispute Settlement under the Law of the Sea Convention </vt:lpstr>
      <vt:lpstr>3.3. International Trade and Investment Dispute Settlement </vt:lpstr>
      <vt:lpstr>3.3. International Trade and Investment Dispute Settlement </vt:lpstr>
      <vt:lpstr>3.3. International Trade and Investment Dispute Settlement </vt:lpstr>
      <vt:lpstr>3.3. International Trade and Investment Dispute Settlement </vt:lpstr>
      <vt:lpstr>3.3. International Trade and Investment Dispute Settlement </vt:lpstr>
      <vt:lpstr>3.3. International Trade and Investment Dispute Settlement </vt:lpstr>
      <vt:lpstr>3.3. International Trade and Investment Dispute Settlement </vt:lpstr>
      <vt:lpstr>3.3. International Trade and Investment Dispute Settlement </vt:lpstr>
      <vt:lpstr>3.3. International Trade and Investment Dispute Settlement </vt:lpstr>
      <vt:lpstr>3.4. Human Rights Litigation </vt:lpstr>
      <vt:lpstr>3.4. Human Rights Litigation </vt:lpstr>
      <vt:lpstr>3.4. Human Rights Litigation </vt:lpstr>
      <vt:lpstr>3.4. Human Rights Litigation</vt:lpstr>
      <vt:lpstr>3.4. Human Rights Litigation</vt:lpstr>
      <vt:lpstr>3.5. International Criminal Courts and Tribunals </vt:lpstr>
      <vt:lpstr>3.6. Environmental Protection </vt:lpstr>
      <vt:lpstr>4. Selected Trends and Challenges</vt:lpstr>
      <vt:lpstr>Thank you…</vt:lpstr>
    </vt:vector>
  </TitlesOfParts>
  <Company>MPI Völkerrecht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Human Rights Law</dc:title>
  <dc:creator>Steinbrück Platise, Mateja</dc:creator>
  <cp:lastModifiedBy>mobile1</cp:lastModifiedBy>
  <cp:revision>398</cp:revision>
  <dcterms:created xsi:type="dcterms:W3CDTF">2017-11-02T12:27:00Z</dcterms:created>
  <dcterms:modified xsi:type="dcterms:W3CDTF">2023-06-22T17:18:49Z</dcterms:modified>
</cp:coreProperties>
</file>