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7" r:id="rId2"/>
    <p:sldId id="278" r:id="rId3"/>
    <p:sldId id="285" r:id="rId4"/>
    <p:sldId id="292" r:id="rId5"/>
    <p:sldId id="289" r:id="rId6"/>
    <p:sldId id="291" r:id="rId7"/>
    <p:sldId id="290" r:id="rId8"/>
    <p:sldId id="286" r:id="rId9"/>
    <p:sldId id="284" r:id="rId10"/>
    <p:sldId id="283" r:id="rId11"/>
    <p:sldId id="281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7F7F"/>
    <a:srgbClr val="9E0A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 snapToGrid="0" snapToObjects="1" showGuides="1">
      <p:cViewPr>
        <p:scale>
          <a:sx n="140" d="100"/>
          <a:sy n="140" d="100"/>
        </p:scale>
        <p:origin x="-90" y="276"/>
      </p:cViewPr>
      <p:guideLst>
        <p:guide orient="horz" pos="789"/>
        <p:guide pos="2876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D4B0-B420-1B41-9A7B-4C6532C4B523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5892A-7C1E-FD4A-BA89-269B4C6EE2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3201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 smtClean="0"/>
              <a:t>wichtiger globaler Finanz- und Handelsplatz</a:t>
            </a:r>
          </a:p>
          <a:p>
            <a:pPr lvl="1"/>
            <a:r>
              <a:rPr lang="de-DE" dirty="0" smtClean="0"/>
              <a:t>traditionell renommierter Standort der Chemie- und Pharmaindustrie </a:t>
            </a:r>
          </a:p>
          <a:p>
            <a:pPr lvl="1"/>
            <a:r>
              <a:rPr lang="de-DE" dirty="0" smtClean="0"/>
              <a:t>Logistik- und Verkehrsknotenpunkt </a:t>
            </a:r>
          </a:p>
          <a:p>
            <a:pPr lvl="1"/>
            <a:r>
              <a:rPr lang="de-DE" dirty="0" smtClean="0"/>
              <a:t>Medien- und Kreativzentrum</a:t>
            </a:r>
          </a:p>
          <a:p>
            <a:pPr lvl="1"/>
            <a:r>
              <a:rPr lang="de-DE" dirty="0" smtClean="0"/>
              <a:t>wichtiger  Standort für Informations- und Kommunikationstechnologie sowie  Luft- und Raumfahrttechnik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aseline="0" dirty="0" smtClean="0">
              <a:latin typeface="Calibri Light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892A-7C1E-FD4A-BA89-269B4C6EE2E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666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73502974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69282876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36353532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34499013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22474730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05126710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81196033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62250359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81905562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32348526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4234341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6D97-636D-6941-B590-1F2503FD6A9D}" type="datetimeFigureOut">
              <a:rPr lang="de-DE" smtClean="0"/>
              <a:pPr/>
              <a:t>10.12.2015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0EB0-C8B5-B347-8852-299E273D38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2423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120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31800" y="997535"/>
            <a:ext cx="8178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</a:t>
            </a:r>
            <a:endParaRPr lang="de-DE" sz="2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1800" y="1807312"/>
            <a:ext cx="1084568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PRÄSIDENTIN DER </a:t>
            </a:r>
          </a:p>
          <a:p>
            <a:r>
              <a:rPr lang="de-DE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GOETHE-UNIVERSITÄT FRANKFURT AM MAIN</a:t>
            </a:r>
            <a:endParaRPr lang="de-DE" sz="2400" dirty="0">
              <a:latin typeface="Calibri Light"/>
              <a:cs typeface="Calibri Light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 flipH="1">
            <a:off x="546100" y="2383168"/>
            <a:ext cx="8597900" cy="892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>
            <a:off x="0" y="1252037"/>
            <a:ext cx="4184440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64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628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6816" y="-373234"/>
            <a:ext cx="5892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Wolff, Präsidentin der Goethe-Universität Frankfurt am Main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0" y="528918"/>
            <a:ext cx="9144000" cy="89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0" y="4648200"/>
            <a:ext cx="9144000" cy="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149599" y="737790"/>
            <a:ext cx="5718176" cy="326243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Graduate School </a:t>
            </a:r>
            <a:r>
              <a:rPr lang="de-DE" sz="1600" b="1" dirty="0" err="1" smtClean="0">
                <a:solidFill>
                  <a:srgbClr val="7F7F7F"/>
                </a:solidFill>
                <a:latin typeface="Calibri Light" pitchFamily="34" charset="0"/>
              </a:rPr>
              <a:t>of</a:t>
            </a:r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 Economics, </a:t>
            </a:r>
            <a:r>
              <a:rPr lang="de-DE" sz="1600" b="1" dirty="0" err="1" smtClean="0">
                <a:solidFill>
                  <a:srgbClr val="7F7F7F"/>
                </a:solidFill>
                <a:latin typeface="Calibri Light" pitchFamily="34" charset="0"/>
              </a:rPr>
              <a:t>Finance</a:t>
            </a:r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 </a:t>
            </a:r>
            <a:r>
              <a:rPr lang="de-DE" sz="1600" b="1" dirty="0" err="1" smtClean="0">
                <a:solidFill>
                  <a:srgbClr val="7F7F7F"/>
                </a:solidFill>
                <a:latin typeface="Calibri Light" pitchFamily="34" charset="0"/>
              </a:rPr>
              <a:t>and</a:t>
            </a:r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 Management (GSEFM)</a:t>
            </a:r>
          </a:p>
          <a:p>
            <a:pPr algn="ctr">
              <a:spcAft>
                <a:spcPts val="600"/>
              </a:spcAft>
              <a:buFont typeface="Arial" charset="0"/>
              <a:buNone/>
            </a:pPr>
            <a:endParaRPr lang="de-DE" sz="1600" dirty="0" smtClean="0">
              <a:solidFill>
                <a:srgbClr val="7F7F7F"/>
              </a:solidFill>
              <a:latin typeface="Calibri Light" pitchFamily="34" charset="0"/>
              <a:cs typeface="Calibri Ligh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Gemeinsame Graduiertenschule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Träger: Goethe-Univ., Johannes Gutenberg-Univ.,                                      TU Darmstadt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Gründung: 2009 mit Sitz in Frankfurt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Insg. 5 Promotionsprogramme mit internationaler u. interdisziplinäre Ausrichtung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Ziel: Etablierung eines der führenden europäischen Zentren für die Doktorandenausbildung in  den Wirtschaftswissenschaften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</p:txBody>
      </p:sp>
      <p:pic>
        <p:nvPicPr>
          <p:cNvPr id="8" name="Grafik 7" descr="GSEF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60" y="1476399"/>
            <a:ext cx="223208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8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628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6816" y="-373234"/>
            <a:ext cx="5892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Wolff, Präsidentin der Goethe-Universität Frankfurt am Main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0" y="528918"/>
            <a:ext cx="9144000" cy="89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0" y="4648200"/>
            <a:ext cx="9144000" cy="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3400" y="737790"/>
            <a:ext cx="7747000" cy="258532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DE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algn="ctr"/>
            <a:endParaRPr lang="de-DE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algn="ctr"/>
            <a:r>
              <a:rPr lang="de-D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Vielen Dank für Ihre Aufmerksamkeit!</a:t>
            </a:r>
          </a:p>
          <a:p>
            <a:pPr algn="ctr"/>
            <a:endParaRPr lang="de-DE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8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628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6816" y="-373234"/>
            <a:ext cx="5892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Wolff, Präsidentin der Goethe-Universität Frankfurt am Main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0" y="528918"/>
            <a:ext cx="9144000" cy="89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0" y="4648200"/>
            <a:ext cx="9144000" cy="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Foto Pro Markus Schol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10" y="877159"/>
            <a:ext cx="4419033" cy="331427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28180" y="3587502"/>
            <a:ext cx="4156219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300" dirty="0" smtClean="0">
                <a:solidFill>
                  <a:srgbClr val="7F7F7F"/>
                </a:solidFill>
                <a:latin typeface="Calibri Light" pitchFamily="34" charset="0"/>
              </a:rPr>
              <a:t>Markus Scholz, Prof. für Archäologie an der Goethe-Univ.</a:t>
            </a:r>
            <a:r>
              <a:rPr lang="de-DE" sz="1200" dirty="0" smtClean="0">
                <a:solidFill>
                  <a:srgbClr val="7F7F7F"/>
                </a:solidFill>
                <a:latin typeface="Calibri Light" pitchFamily="34" charset="0"/>
              </a:rPr>
              <a:t> </a:t>
            </a:r>
            <a:endParaRPr lang="de-DE" sz="14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r>
              <a:rPr lang="de-DE" sz="1300" dirty="0" smtClean="0">
                <a:solidFill>
                  <a:srgbClr val="7F7F7F"/>
                </a:solidFill>
                <a:latin typeface="Calibri Light" pitchFamily="34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28180" y="3851425"/>
            <a:ext cx="4156219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300" dirty="0" smtClean="0">
                <a:solidFill>
                  <a:srgbClr val="7F7F7F"/>
                </a:solidFill>
                <a:latin typeface="Calibri Light" pitchFamily="34" charset="0"/>
              </a:rPr>
              <a:t>Übergabe der Ernennungsurkunde an der JGU Mainz</a:t>
            </a:r>
          </a:p>
          <a:p>
            <a:r>
              <a:rPr lang="de-DE" sz="1300" dirty="0" smtClean="0">
                <a:solidFill>
                  <a:srgbClr val="7F7F7F"/>
                </a:solidFill>
                <a:latin typeface="Calibri Ligh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438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149600" y="737791"/>
            <a:ext cx="5130800" cy="504753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Die Wissenschaftsregion Rhein-Main</a:t>
            </a:r>
          </a:p>
          <a:p>
            <a:pPr marL="285750" indent="-285750"/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Region mit </a:t>
            </a: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Identität</a:t>
            </a: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, als </a:t>
            </a: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Wissenschaftsstandort </a:t>
            </a: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(noch) unterschätzt</a:t>
            </a:r>
          </a:p>
          <a:p>
            <a:pPr marL="285750" indent="-285750"/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Drei starke Universitäten mit spezifischen Profilen, die einander ähneln oder komplementär ergänzen</a:t>
            </a:r>
          </a:p>
          <a:p>
            <a:pPr marL="285750" indent="-285750"/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20 </a:t>
            </a:r>
            <a:r>
              <a:rPr lang="de-DE" sz="1600" dirty="0" err="1" smtClean="0">
                <a:solidFill>
                  <a:srgbClr val="7F7F7F"/>
                </a:solidFill>
                <a:latin typeface="Calibri Light" pitchFamily="34" charset="0"/>
              </a:rPr>
              <a:t>außeruniv</a:t>
            </a: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. Forschungseinrichtungen: 8 MPIs, 5 Leibniz-Instituten, 1 Helmholtz-Zentrum u. 1 Helmholtz-Institut, 4 Fraunhofer-Institute, 1 Akademie</a:t>
            </a:r>
          </a:p>
          <a:p>
            <a:pPr marL="285750" indent="-285750"/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Thematische Schwerpunkte u.a. in </a:t>
            </a:r>
            <a:r>
              <a:rPr lang="de-DE" sz="1600" dirty="0" err="1" smtClean="0">
                <a:solidFill>
                  <a:srgbClr val="7F7F7F"/>
                </a:solidFill>
                <a:latin typeface="Calibri Light" pitchFamily="34" charset="0"/>
              </a:rPr>
              <a:t>translationaler</a:t>
            </a: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 Medizin, molekularen Lebenswissenschaften, Pharmazie, Kernphysik, IT-Sicherheit, Finanzwissenschaften, Europa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285750" indent="-285750"/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endParaRPr lang="de-DE" sz="1600" b="1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algn="ctr"/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628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6816" y="-373234"/>
            <a:ext cx="5892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Wolff, Präsidentin der Goethe-Universität Frankfurt am Main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0" y="528918"/>
            <a:ext cx="9144000" cy="89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0" y="4648200"/>
            <a:ext cx="9144000" cy="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38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149599" y="737791"/>
            <a:ext cx="5264245" cy="427809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Die Rhein-Main-Allianz in der Wissenschaftsregion</a:t>
            </a:r>
          </a:p>
          <a:p>
            <a:pPr marL="285750" indent="-285750"/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Hochschulen als das „Organisationszentrum des Wissenschaftssystems“ </a:t>
            </a:r>
          </a:p>
          <a:p>
            <a:pPr marL="285750" indent="-285750"/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Die Rhein-Main-Allianz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stärkt die Rolle von Universitäten im deutschen Wissenschaftssystem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Ist Botschafter für die Wissenschaftsregion und die internationale Standortattraktivität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bietet Plattform zur Vernetzung untersch. Akteure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ist Wegbereiter für vielfältige Kooperationen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kann ein wissenschaftspol. Modellversuch werden</a:t>
            </a:r>
          </a:p>
          <a:p>
            <a:endParaRPr lang="de-DE" sz="1600" b="1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algn="ctr"/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628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6816" y="-373234"/>
            <a:ext cx="5892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Wolff, Präsidentin der Goethe-Universität Frankfurt am Main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0" y="528918"/>
            <a:ext cx="9144000" cy="89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0" y="4648200"/>
            <a:ext cx="9144000" cy="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38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628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6816" y="-373234"/>
            <a:ext cx="5892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Wolff, Präsidentin der Goethe-Universität Frankfurt am Main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0" y="528918"/>
            <a:ext cx="9144000" cy="89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0" y="4648200"/>
            <a:ext cx="9144000" cy="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149600" y="737790"/>
            <a:ext cx="5130800" cy="310854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Die strategische Allianz</a:t>
            </a:r>
          </a:p>
          <a:p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Arbeitsbündnis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Setzt 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auf vorhandenen Kooperationen zwischen den drei Universitäten auf</a:t>
            </a:r>
          </a:p>
          <a:p>
            <a:pPr marL="342900" indent="-342900"/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Offen für projektbezogene Kooperation mit weiteren Hochschulen, außeruniversitären Einrichtungen und anderen Partnern </a:t>
            </a:r>
          </a:p>
          <a:p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11" name="Grafik 10" descr="RMU_Grafik_Pfad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17" y="1074710"/>
            <a:ext cx="2381134" cy="23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8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149600" y="737791"/>
            <a:ext cx="5327650" cy="435503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Vielfältige Kooperationen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70 gemeinsame Projekte und fächerspezifischen Verbünde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27 SFBs und SFB-</a:t>
            </a:r>
            <a:r>
              <a:rPr lang="de-DE" sz="1600" dirty="0" err="1" smtClean="0">
                <a:solidFill>
                  <a:srgbClr val="7F7F7F"/>
                </a:solidFill>
                <a:latin typeface="Calibri Light" pitchFamily="34" charset="0"/>
              </a:rPr>
              <a:t>Transregios</a:t>
            </a:r>
            <a:endParaRPr lang="de-DE" sz="1600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Mehr als 10 DFG-Forschergruppen und DFG-Schwerpunktprogramme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Knapp 20 Graduiertenschulen und -kollegs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11 Verbundprojekte u. Zentren mit Bundesförderung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5 Projekte mit EU-Förderung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Lehre: über Ländergrenzen v.a. punktuelle Kooperationen, zwischen den </a:t>
            </a:r>
            <a:r>
              <a:rPr lang="de-DE" sz="1600" dirty="0" err="1" smtClean="0">
                <a:solidFill>
                  <a:srgbClr val="7F7F7F"/>
                </a:solidFill>
                <a:latin typeface="Calibri Light" pitchFamily="34" charset="0"/>
              </a:rPr>
              <a:t>hess</a:t>
            </a: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. Universitäten  auch gemeinsame Studiengänge u. Abstimmung des Lehrangebot</a:t>
            </a:r>
          </a:p>
          <a:p>
            <a:endParaRPr lang="de-DE" sz="1600" b="1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algn="ctr"/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628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6816" y="-373234"/>
            <a:ext cx="5892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Wolff, Präsidentin der Goethe-Universität Frankfurt am Main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0" y="528918"/>
            <a:ext cx="9144000" cy="89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0" y="4648200"/>
            <a:ext cx="9144000" cy="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38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149600" y="737791"/>
            <a:ext cx="5130800" cy="370870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rgbClr val="7F7F7F"/>
                </a:solidFill>
                <a:latin typeface="Calibri Light" pitchFamily="34" charset="0"/>
              </a:rPr>
              <a:t>rhine-main</a:t>
            </a:r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 </a:t>
            </a:r>
            <a:r>
              <a:rPr lang="de-DE" sz="1600" b="1" dirty="0" err="1" smtClean="0">
                <a:solidFill>
                  <a:srgbClr val="7F7F7F"/>
                </a:solidFill>
                <a:latin typeface="Calibri Light" pitchFamily="34" charset="0"/>
              </a:rPr>
              <a:t>neuroscience</a:t>
            </a:r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 </a:t>
            </a:r>
            <a:r>
              <a:rPr lang="de-DE" sz="1600" b="1" dirty="0" err="1" smtClean="0">
                <a:solidFill>
                  <a:srgbClr val="7F7F7F"/>
                </a:solidFill>
                <a:latin typeface="Calibri Light" pitchFamily="34" charset="0"/>
              </a:rPr>
              <a:t>network</a:t>
            </a:r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 (rmn</a:t>
            </a:r>
            <a:r>
              <a:rPr lang="de-DE" sz="1600" b="1" baseline="30000" dirty="0" smtClean="0">
                <a:solidFill>
                  <a:srgbClr val="7F7F7F"/>
                </a:solidFill>
                <a:latin typeface="Calibri Light" pitchFamily="34" charset="0"/>
              </a:rPr>
              <a:t>2</a:t>
            </a:r>
            <a:r>
              <a:rPr lang="de-DE" sz="1600" b="1" dirty="0" smtClean="0">
                <a:solidFill>
                  <a:srgbClr val="7F7F7F"/>
                </a:solidFill>
                <a:latin typeface="Calibri Light" pitchFamily="34" charset="0"/>
              </a:rPr>
              <a:t>)</a:t>
            </a:r>
          </a:p>
          <a:p>
            <a:pPr algn="ctr"/>
            <a:endParaRPr lang="de-DE" sz="1600" b="1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Neurowissenschaftlicher Verbund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Partner: Goethe-Univ. u. Johannes Gutenberg-Univ. mit ihren Kliniken, FIAS, ESI, MPI f. Biophysik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Gründung: 2010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Profilschärfung des Rhein-Main-Gebiets als international sichtbarer Standort für Hirnforschung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Gemeinsame Studierenden- und Doktorandenausbildung über strukturierte Programme</a:t>
            </a:r>
          </a:p>
          <a:p>
            <a:pPr algn="ctr"/>
            <a:endParaRPr lang="de-DE" sz="1600" b="1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endParaRPr lang="de-DE" sz="1600" b="1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pPr algn="ctr"/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628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6816" y="-373234"/>
            <a:ext cx="5892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Wolff, Präsidentin der Goethe-Universität Frankfurt am Main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0" y="528918"/>
            <a:ext cx="9144000" cy="89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0" y="4648200"/>
            <a:ext cx="9144000" cy="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nit0r\Desktop\rmn2 allgem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6" y="1352667"/>
            <a:ext cx="2796146" cy="209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38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149599" y="737792"/>
            <a:ext cx="5318125" cy="370870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Centrum für Digitale Forschung                                                        </a:t>
            </a:r>
          </a:p>
          <a:p>
            <a:pPr algn="ctr"/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in den Geistes-, Sozial- und Bildungswissenschaften (CEDIFOR)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BMBF-gefördertes </a:t>
            </a:r>
            <a:r>
              <a:rPr lang="de-DE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eHumanties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-Zentrum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Träger: Goethe-Univ., TU Darmstadt, DIPF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Gründung: 2014, aufbauend auf dem LOEWE-Zentrum </a:t>
            </a:r>
            <a:r>
              <a:rPr lang="de-DE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Digital </a:t>
            </a:r>
            <a:r>
              <a:rPr lang="de-DE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Humanities</a:t>
            </a:r>
            <a:endParaRPr lang="de-DE" sz="1600" dirty="0" smtClean="0">
              <a:solidFill>
                <a:srgbClr val="7F7F7F"/>
              </a:solidFill>
              <a:latin typeface="Calibri Light"/>
              <a:cs typeface="Calibri Ligh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Propagierung des Einsatzes digitaler Methoden in den </a:t>
            </a:r>
            <a:r>
              <a:rPr lang="de-DE" sz="1600" i="1" dirty="0" err="1" smtClean="0">
                <a:solidFill>
                  <a:srgbClr val="7F7F7F"/>
                </a:solidFill>
                <a:latin typeface="Calibri Light" pitchFamily="34" charset="0"/>
              </a:rPr>
              <a:t>Humanties</a:t>
            </a: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 bei Forschungseinrichtungen in der Region durch gemeinsame Projekte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7F7F7F"/>
                </a:solidFill>
                <a:latin typeface="Calibri Light" pitchFamily="34" charset="0"/>
              </a:rPr>
              <a:t>Etablierung des Rhein-Main-Gebiets als Zentrum  im Bereich </a:t>
            </a:r>
            <a:r>
              <a:rPr lang="de-DE" sz="1600" i="1" dirty="0" smtClean="0">
                <a:solidFill>
                  <a:srgbClr val="7F7F7F"/>
                </a:solidFill>
                <a:latin typeface="Calibri Light" pitchFamily="34" charset="0"/>
              </a:rPr>
              <a:t>Digital </a:t>
            </a:r>
            <a:r>
              <a:rPr lang="de-DE" sz="1600" i="1" dirty="0" err="1" smtClean="0">
                <a:solidFill>
                  <a:srgbClr val="7F7F7F"/>
                </a:solidFill>
                <a:latin typeface="Calibri Light" pitchFamily="34" charset="0"/>
              </a:rPr>
              <a:t>Humanities</a:t>
            </a:r>
            <a:endParaRPr lang="de-DE" sz="1600" i="1" dirty="0" smtClean="0">
              <a:solidFill>
                <a:srgbClr val="7F7F7F"/>
              </a:solidFill>
              <a:latin typeface="Calibri Light" pitchFamily="34" charset="0"/>
            </a:endParaRPr>
          </a:p>
          <a:p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628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6816" y="-373234"/>
            <a:ext cx="5892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Wolff, Präsidentin der Goethe-Universität Frankfurt am Main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0" y="528918"/>
            <a:ext cx="9144000" cy="89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0" y="4648200"/>
            <a:ext cx="9144000" cy="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6" y="906008"/>
            <a:ext cx="2232248" cy="34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8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sz="half" idx="2"/>
          </p:nvPr>
        </p:nvSpPr>
        <p:spPr>
          <a:xfrm>
            <a:off x="266816" y="4737100"/>
            <a:ext cx="8762884" cy="471489"/>
          </a:xfrm>
        </p:spPr>
        <p:txBody>
          <a:bodyPr>
            <a:normAutofit/>
          </a:bodyPr>
          <a:lstStyle/>
          <a:p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/>
                <a:cs typeface="Constantia"/>
              </a:rPr>
              <a:t>RHEIN-MAIN-UNIVERSITÄTEN – EINE STRATEGISCHE ALLIANZ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–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Unterzeichnung der Rahmenvereinbarung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de-DE" sz="1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11. Dezember 2015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66816" y="-373234"/>
            <a:ext cx="5892684" cy="782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Prof. Dr. Birgitta Wolff, Präsidentin der Goethe-Universität Frankfurt am Main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H="1" flipV="1">
            <a:off x="0" y="528918"/>
            <a:ext cx="9144000" cy="899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0" y="4648200"/>
            <a:ext cx="9144000" cy="0"/>
          </a:xfrm>
          <a:prstGeom prst="line">
            <a:avLst/>
          </a:prstGeom>
          <a:ln w="19050" cmpd="sng">
            <a:solidFill>
              <a:srgbClr val="9E0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149600" y="737790"/>
            <a:ext cx="5130800" cy="36779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Ice</a:t>
            </a:r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Nuclei</a:t>
            </a:r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 Research Unit (INUIT)</a:t>
            </a:r>
          </a:p>
          <a:p>
            <a:pPr marL="342900" indent="-342900"/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DFG-Forschergruppe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Teilnehmende Institute: Goethe-Univ., Johannes Gutenberg-Univ., TU Darmstadt plus 5 weitere Universitäten und Forschungseinrichtungen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Förderung: 2012-2018 (2. Förderphase)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Erforschung von Häufigkeit und Eigenschaften von Eiskeimen in der Atmosphäre  sowie der Entstehung von Eispartikeln in Wolken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gemeinsame Messungen in Feld und Labor als Grundlage für Modellierung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gemeinsame Datenbank und Summer Schools</a:t>
            </a:r>
          </a:p>
        </p:txBody>
      </p:sp>
      <p:pic>
        <p:nvPicPr>
          <p:cNvPr id="1026" name="Bild 1" descr="Logo-Inuit-mit-Unterti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14" y="2044460"/>
            <a:ext cx="2409411" cy="8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38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Bildschirmpräsentation (16:9)</PresentationFormat>
  <Paragraphs>116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Beate Moser</dc:creator>
  <cp:lastModifiedBy>Weisskopf, Laura-Julie</cp:lastModifiedBy>
  <cp:revision>81</cp:revision>
  <dcterms:created xsi:type="dcterms:W3CDTF">2015-11-25T11:28:17Z</dcterms:created>
  <dcterms:modified xsi:type="dcterms:W3CDTF">2015-12-10T10:55:11Z</dcterms:modified>
</cp:coreProperties>
</file>